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61" r:id="rId2"/>
    <p:sldId id="276" r:id="rId3"/>
    <p:sldId id="277" r:id="rId4"/>
    <p:sldId id="278" r:id="rId5"/>
    <p:sldId id="332" r:id="rId6"/>
    <p:sldId id="279" r:id="rId7"/>
    <p:sldId id="280" r:id="rId8"/>
    <p:sldId id="312" r:id="rId9"/>
    <p:sldId id="292" r:id="rId10"/>
    <p:sldId id="313" r:id="rId11"/>
    <p:sldId id="314" r:id="rId12"/>
    <p:sldId id="315" r:id="rId13"/>
    <p:sldId id="281" r:id="rId14"/>
    <p:sldId id="316" r:id="rId15"/>
    <p:sldId id="317" r:id="rId16"/>
    <p:sldId id="318" r:id="rId17"/>
    <p:sldId id="319" r:id="rId18"/>
    <p:sldId id="320" r:id="rId19"/>
    <p:sldId id="321" r:id="rId20"/>
    <p:sldId id="293" r:id="rId21"/>
    <p:sldId id="322" r:id="rId22"/>
    <p:sldId id="323" r:id="rId23"/>
    <p:sldId id="282" r:id="rId24"/>
    <p:sldId id="325" r:id="rId25"/>
    <p:sldId id="326" r:id="rId26"/>
    <p:sldId id="327" r:id="rId27"/>
    <p:sldId id="331" r:id="rId28"/>
    <p:sldId id="330" r:id="rId29"/>
    <p:sldId id="329" r:id="rId30"/>
    <p:sldId id="328" r:id="rId31"/>
    <p:sldId id="283" r:id="rId32"/>
    <p:sldId id="284" r:id="rId33"/>
    <p:sldId id="285" r:id="rId34"/>
    <p:sldId id="286" r:id="rId35"/>
    <p:sldId id="287" r:id="rId36"/>
    <p:sldId id="288" r:id="rId37"/>
    <p:sldId id="289" r:id="rId38"/>
    <p:sldId id="290" r:id="rId39"/>
    <p:sldId id="291"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9"/>
    <a:srgbClr val="F9B200"/>
    <a:srgbClr val="FFD600"/>
  </p:clrMru>
  <p:extLst>
    <p:ext uri="{E76CE94A-603C-4142-B9EB-6D1370010A27}">
      <p14:discardImageEditData xmlns:p14="http://schemas.microsoft.com/office/powerpoint/2010/main" xmlns="" val="1"/>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4689" autoAdjust="0"/>
  </p:normalViewPr>
  <p:slideViewPr>
    <p:cSldViewPr showGuides="1">
      <p:cViewPr>
        <p:scale>
          <a:sx n="100" d="100"/>
          <a:sy n="100" d="100"/>
        </p:scale>
        <p:origin x="-900" y="-72"/>
      </p:cViewPr>
      <p:guideLst>
        <p:guide orient="horz" pos="708"/>
        <p:guide orient="horz" pos="4065"/>
        <p:guide orient="horz" pos="4156"/>
        <p:guide orient="horz" pos="572"/>
        <p:guide orient="horz" pos="1298"/>
        <p:guide orient="horz" pos="1389"/>
        <p:guide orient="horz" pos="1979"/>
        <p:guide orient="horz" pos="2069"/>
        <p:guide orient="horz" pos="2659"/>
        <p:guide orient="horz" pos="2750"/>
        <p:guide orient="horz" pos="3339"/>
        <p:guide orient="horz" pos="3430"/>
        <p:guide orient="horz" pos="4020"/>
        <p:guide pos="204"/>
        <p:guide pos="5556"/>
        <p:guide pos="2835"/>
        <p:guide pos="2925"/>
        <p:guide pos="3742"/>
        <p:guide pos="3833"/>
        <p:guide pos="4649"/>
        <p:guide pos="4740"/>
        <p:guide pos="2018"/>
        <p:guide pos="1927"/>
        <p:guide pos="1111"/>
        <p:guide pos="1020"/>
      </p:guideLst>
    </p:cSldViewPr>
  </p:slideViewPr>
  <p:notesTextViewPr>
    <p:cViewPr>
      <p:scale>
        <a:sx n="1" d="1"/>
        <a:sy n="1" d="1"/>
      </p:scale>
      <p:origin x="0" y="0"/>
    </p:cViewPr>
  </p:notesTextViewPr>
  <p:sorterViewPr>
    <p:cViewPr>
      <p:scale>
        <a:sx n="125" d="100"/>
        <a:sy n="125" d="100"/>
      </p:scale>
      <p:origin x="0" y="0"/>
    </p:cViewPr>
  </p:sorterViewPr>
  <p:notesViewPr>
    <p:cSldViewPr showGuides="1">
      <p:cViewPr>
        <p:scale>
          <a:sx n="75" d="100"/>
          <a:sy n="75" d="100"/>
        </p:scale>
        <p:origin x="-4026" y="-570"/>
      </p:cViewPr>
      <p:guideLst>
        <p:guide orient="horz" pos="5938"/>
        <p:guide orient="horz" pos="517"/>
        <p:guide pos="281"/>
        <p:guide pos="40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image" Target="../media/image19.jpeg"/><Relationship Id="rId4" Type="http://schemas.openxmlformats.org/officeDocument/2006/relationships/image" Target="../media/image22.jpe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CDD2D-D24F-4C6C-847E-49C5CD0B4A1B}" type="doc">
      <dgm:prSet loTypeId="urn:microsoft.com/office/officeart/2005/8/layout/vList4#1" loCatId="list" qsTypeId="urn:microsoft.com/office/officeart/2005/8/quickstyle/3d3" qsCatId="3D" csTypeId="urn:microsoft.com/office/officeart/2005/8/colors/accent0_2" csCatId="mainScheme" phldr="1"/>
      <dgm:spPr/>
      <dgm:t>
        <a:bodyPr/>
        <a:lstStyle/>
        <a:p>
          <a:endParaRPr lang="nl-NL"/>
        </a:p>
      </dgm:t>
    </dgm:pt>
    <dgm:pt modelId="{BB6B81C5-DC28-478C-BC1D-0A72B23E70C0}">
      <dgm:prSet phldrT="[Text]" custT="1"/>
      <dgm:spPr/>
      <dgm:t>
        <a:bodyPr/>
        <a:lstStyle/>
        <a:p>
          <a:r>
            <a:rPr lang="nl-NL" sz="1600" dirty="0" smtClean="0">
              <a:solidFill>
                <a:schemeClr val="tx1"/>
              </a:solidFill>
            </a:rPr>
            <a:t>Redenen om </a:t>
          </a:r>
          <a:r>
            <a:rPr lang="nl-NL" sz="1600" dirty="0" smtClean="0">
              <a:solidFill>
                <a:schemeClr val="tx2"/>
              </a:solidFill>
            </a:rPr>
            <a:t>bessen</a:t>
          </a:r>
          <a:r>
            <a:rPr lang="nl-NL" sz="1600" dirty="0" smtClean="0">
              <a:solidFill>
                <a:schemeClr val="tx1"/>
              </a:solidFill>
            </a:rPr>
            <a:t>, zoals </a:t>
          </a:r>
          <a:r>
            <a:rPr lang="nl-NL" sz="1600" dirty="0" err="1" smtClean="0">
              <a:solidFill>
                <a:schemeClr val="tx1"/>
              </a:solidFill>
            </a:rPr>
            <a:t>Goji</a:t>
          </a:r>
          <a:r>
            <a:rPr lang="nl-NL" sz="1600" dirty="0" smtClean="0">
              <a:solidFill>
                <a:schemeClr val="tx1"/>
              </a:solidFill>
            </a:rPr>
            <a:t>, </a:t>
          </a:r>
          <a:r>
            <a:rPr lang="nl-NL" sz="1600" dirty="0" err="1" smtClean="0">
              <a:solidFill>
                <a:schemeClr val="tx1"/>
              </a:solidFill>
            </a:rPr>
            <a:t>inca</a:t>
          </a:r>
          <a:r>
            <a:rPr lang="nl-NL" sz="1600" dirty="0" smtClean="0">
              <a:solidFill>
                <a:schemeClr val="tx1"/>
              </a:solidFill>
            </a:rPr>
            <a:t>, moerbeien, te eten </a:t>
          </a:r>
          <a:r>
            <a:rPr lang="nl-NL" sz="1000" i="1" dirty="0" smtClean="0">
              <a:solidFill>
                <a:schemeClr val="tx1"/>
              </a:solidFill>
            </a:rPr>
            <a:t>(n=107)</a:t>
          </a:r>
          <a:endParaRPr lang="nl-NL" sz="1600" i="1" dirty="0" smtClean="0">
            <a:solidFill>
              <a:schemeClr val="tx1"/>
            </a:solidFill>
          </a:endParaRPr>
        </a:p>
        <a:p>
          <a:r>
            <a:rPr lang="nl-NL" sz="1600" dirty="0" smtClean="0">
              <a:solidFill>
                <a:schemeClr val="tx1"/>
              </a:solidFill>
            </a:rPr>
            <a:t>- Betere weerstand (39%)</a:t>
          </a:r>
        </a:p>
        <a:p>
          <a:r>
            <a:rPr lang="nl-NL" sz="1600" dirty="0" smtClean="0">
              <a:solidFill>
                <a:schemeClr val="tx1"/>
              </a:solidFill>
            </a:rPr>
            <a:t>- Zorgen voor betere algehele gezondheid (37%)</a:t>
          </a:r>
        </a:p>
        <a:p>
          <a:r>
            <a:rPr lang="nl-NL" sz="1600" dirty="0" smtClean="0">
              <a:solidFill>
                <a:schemeClr val="tx1"/>
              </a:solidFill>
            </a:rPr>
            <a:t>- Omdat het lekker is (33%)</a:t>
          </a:r>
          <a:endParaRPr lang="nl-NL" sz="1600" dirty="0">
            <a:solidFill>
              <a:schemeClr val="tx1"/>
            </a:solidFill>
          </a:endParaRPr>
        </a:p>
      </dgm:t>
    </dgm:pt>
    <dgm:pt modelId="{DA21CEDF-014C-4AAA-8706-F272A287957C}" type="parTrans" cxnId="{69061D31-7A96-453E-8056-376987454607}">
      <dgm:prSet/>
      <dgm:spPr/>
      <dgm:t>
        <a:bodyPr/>
        <a:lstStyle/>
        <a:p>
          <a:endParaRPr lang="nl-NL"/>
        </a:p>
      </dgm:t>
    </dgm:pt>
    <dgm:pt modelId="{CF0C8623-5069-496B-BE2F-D4AC0428AC71}" type="sibTrans" cxnId="{69061D31-7A96-453E-8056-376987454607}">
      <dgm:prSet/>
      <dgm:spPr/>
      <dgm:t>
        <a:bodyPr/>
        <a:lstStyle/>
        <a:p>
          <a:endParaRPr lang="nl-NL"/>
        </a:p>
      </dgm:t>
    </dgm:pt>
    <dgm:pt modelId="{2EFFA3AB-B782-45BA-815C-D4D98DB484CD}">
      <dgm:prSet phldrT="[Text]" custT="1"/>
      <dgm:spPr/>
      <dgm:t>
        <a:bodyPr/>
        <a:lstStyle/>
        <a:p>
          <a:pPr defTabSz="800100">
            <a:lnSpc>
              <a:spcPct val="90000"/>
            </a:lnSpc>
            <a:spcBef>
              <a:spcPct val="0"/>
            </a:spcBef>
            <a:spcAft>
              <a:spcPct val="35000"/>
            </a:spcAft>
          </a:pPr>
          <a:r>
            <a:rPr lang="nl-NL" sz="1600" dirty="0" smtClean="0">
              <a:solidFill>
                <a:schemeClr val="tx1"/>
              </a:solidFill>
            </a:rPr>
            <a:t>Redenen om </a:t>
          </a:r>
          <a:r>
            <a:rPr lang="nl-NL" sz="1600" dirty="0" smtClean="0">
              <a:solidFill>
                <a:schemeClr val="tx2"/>
              </a:solidFill>
            </a:rPr>
            <a:t>zaden</a:t>
          </a:r>
          <a:r>
            <a:rPr lang="nl-NL" sz="1600" dirty="0" smtClean="0">
              <a:solidFill>
                <a:schemeClr val="tx1"/>
              </a:solidFill>
            </a:rPr>
            <a:t>, zoals </a:t>
          </a:r>
          <a:r>
            <a:rPr lang="nl-NL" sz="1600" dirty="0" err="1" smtClean="0">
              <a:solidFill>
                <a:schemeClr val="tx1"/>
              </a:solidFill>
            </a:rPr>
            <a:t>Chia</a:t>
          </a:r>
          <a:r>
            <a:rPr lang="nl-NL" sz="1600" dirty="0" smtClean="0">
              <a:solidFill>
                <a:schemeClr val="tx1"/>
              </a:solidFill>
            </a:rPr>
            <a:t>, hennep, lijnzaad, te eten </a:t>
          </a:r>
          <a:r>
            <a:rPr lang="nl-NL" sz="1000" i="1" dirty="0" smtClean="0">
              <a:solidFill>
                <a:schemeClr val="tx1"/>
              </a:solidFill>
            </a:rPr>
            <a:t>(n=76)</a:t>
          </a:r>
          <a:endParaRPr lang="nl-NL" sz="1600" dirty="0" smtClean="0">
            <a:solidFill>
              <a:schemeClr val="tx1"/>
            </a:solidFill>
          </a:endParaRPr>
        </a:p>
        <a:p>
          <a:pPr defTabSz="800100">
            <a:lnSpc>
              <a:spcPct val="90000"/>
            </a:lnSpc>
            <a:spcBef>
              <a:spcPct val="0"/>
            </a:spcBef>
            <a:spcAft>
              <a:spcPct val="35000"/>
            </a:spcAft>
          </a:pPr>
          <a:r>
            <a:rPr lang="nl-NL" sz="1600" dirty="0" smtClean="0">
              <a:solidFill>
                <a:schemeClr val="tx1"/>
              </a:solidFill>
            </a:rPr>
            <a:t>- Zorgen voor betere algehele gezondheid (45%)</a:t>
          </a:r>
        </a:p>
        <a:p>
          <a:pPr defTabSz="800100">
            <a:lnSpc>
              <a:spcPct val="90000"/>
            </a:lnSpc>
            <a:spcBef>
              <a:spcPct val="0"/>
            </a:spcBef>
            <a:spcAft>
              <a:spcPct val="35000"/>
            </a:spcAft>
          </a:pPr>
          <a:r>
            <a:rPr lang="nl-NL" sz="1600" dirty="0" smtClean="0">
              <a:solidFill>
                <a:schemeClr val="tx1"/>
              </a:solidFill>
            </a:rPr>
            <a:t>- Omdat het lekker is (27%)</a:t>
          </a:r>
          <a:endParaRPr lang="nl-NL" sz="1600" dirty="0" smtClean="0"/>
        </a:p>
        <a:p>
          <a:pPr defTabSz="800100">
            <a:lnSpc>
              <a:spcPct val="90000"/>
            </a:lnSpc>
            <a:spcBef>
              <a:spcPct val="0"/>
            </a:spcBef>
            <a:spcAft>
              <a:spcPct val="35000"/>
            </a:spcAft>
          </a:pPr>
          <a:r>
            <a:rPr lang="nl-NL" sz="1600" dirty="0" smtClean="0">
              <a:solidFill>
                <a:schemeClr val="tx1"/>
              </a:solidFill>
            </a:rPr>
            <a:t>- Bevordert de stoelgang (23%)</a:t>
          </a:r>
        </a:p>
      </dgm:t>
    </dgm:pt>
    <dgm:pt modelId="{EA595B5D-69B7-4455-8F16-E29C4C0E6FD0}" type="parTrans" cxnId="{DFC09C11-A0B0-4431-8551-CBFB706513F5}">
      <dgm:prSet/>
      <dgm:spPr/>
      <dgm:t>
        <a:bodyPr/>
        <a:lstStyle/>
        <a:p>
          <a:endParaRPr lang="nl-NL"/>
        </a:p>
      </dgm:t>
    </dgm:pt>
    <dgm:pt modelId="{A771ED7A-6243-404E-851E-245DBBA5B5AE}" type="sibTrans" cxnId="{DFC09C11-A0B0-4431-8551-CBFB706513F5}">
      <dgm:prSet/>
      <dgm:spPr/>
      <dgm:t>
        <a:bodyPr/>
        <a:lstStyle/>
        <a:p>
          <a:endParaRPr lang="nl-NL"/>
        </a:p>
      </dgm:t>
    </dgm:pt>
    <dgm:pt modelId="{86F3FDF5-571A-42DD-86E8-C10C1BC0A65F}">
      <dgm:prSet phldrT="[Text]" custT="1"/>
      <dgm:spPr/>
      <dgm:t>
        <a:bodyPr/>
        <a:lstStyle/>
        <a:p>
          <a:pPr defTabSz="711200">
            <a:lnSpc>
              <a:spcPct val="90000"/>
            </a:lnSpc>
            <a:spcBef>
              <a:spcPct val="0"/>
            </a:spcBef>
            <a:spcAft>
              <a:spcPct val="35000"/>
            </a:spcAft>
          </a:pPr>
          <a:r>
            <a:rPr lang="nl-NL" sz="1600" dirty="0" smtClean="0">
              <a:solidFill>
                <a:schemeClr val="tx1"/>
              </a:solidFill>
            </a:rPr>
            <a:t>Redenen om </a:t>
          </a:r>
          <a:r>
            <a:rPr lang="nl-NL" sz="1600" dirty="0" smtClean="0">
              <a:solidFill>
                <a:schemeClr val="tx2"/>
              </a:solidFill>
            </a:rPr>
            <a:t>cacaoproducten</a:t>
          </a:r>
          <a:r>
            <a:rPr lang="nl-NL" sz="1600" dirty="0" smtClean="0">
              <a:solidFill>
                <a:schemeClr val="tx1"/>
              </a:solidFill>
            </a:rPr>
            <a:t>, zoals </a:t>
          </a:r>
          <a:r>
            <a:rPr lang="nl-NL" sz="1600" dirty="0" err="1" smtClean="0">
              <a:solidFill>
                <a:schemeClr val="tx1"/>
              </a:solidFill>
            </a:rPr>
            <a:t>cacaonibs</a:t>
          </a:r>
          <a:r>
            <a:rPr lang="nl-NL" sz="1600" dirty="0" smtClean="0">
              <a:solidFill>
                <a:schemeClr val="tx1"/>
              </a:solidFill>
            </a:rPr>
            <a:t>, te eten </a:t>
          </a:r>
          <a:r>
            <a:rPr lang="nl-NL" sz="1000" i="1" dirty="0" smtClean="0">
              <a:solidFill>
                <a:schemeClr val="tx1"/>
              </a:solidFill>
            </a:rPr>
            <a:t>(n=49)</a:t>
          </a:r>
          <a:endParaRPr lang="nl-NL" sz="1600" dirty="0" smtClean="0">
            <a:solidFill>
              <a:schemeClr val="tx1"/>
            </a:solidFill>
          </a:endParaRPr>
        </a:p>
        <a:p>
          <a:pPr marL="0" marR="0" indent="0" defTabSz="914400" eaLnBrk="1" fontAlgn="auto" latinLnBrk="0" hangingPunct="1">
            <a:lnSpc>
              <a:spcPct val="90000"/>
            </a:lnSpc>
            <a:spcBef>
              <a:spcPts val="0"/>
            </a:spcBef>
            <a:spcAft>
              <a:spcPts val="672"/>
            </a:spcAft>
            <a:buClrTx/>
            <a:buSzTx/>
            <a:buFontTx/>
            <a:buNone/>
            <a:tabLst/>
            <a:defRPr/>
          </a:pPr>
          <a:r>
            <a:rPr lang="nl-NL" sz="1600" dirty="0" smtClean="0">
              <a:solidFill>
                <a:schemeClr val="tx1"/>
              </a:solidFill>
            </a:rPr>
            <a:t>- Omdat het lekker is (39%)</a:t>
          </a:r>
        </a:p>
        <a:p>
          <a:pPr marL="0" marR="0" indent="0" defTabSz="914400" eaLnBrk="1" fontAlgn="auto" latinLnBrk="0" hangingPunct="1">
            <a:lnSpc>
              <a:spcPct val="90000"/>
            </a:lnSpc>
            <a:spcBef>
              <a:spcPts val="0"/>
            </a:spcBef>
            <a:spcAft>
              <a:spcPts val="672"/>
            </a:spcAft>
            <a:buClrTx/>
            <a:buSzTx/>
            <a:buFontTx/>
            <a:buNone/>
            <a:tabLst/>
            <a:defRPr/>
          </a:pPr>
          <a:r>
            <a:rPr lang="nl-NL" sz="1600" dirty="0" smtClean="0">
              <a:solidFill>
                <a:schemeClr val="tx1"/>
              </a:solidFill>
            </a:rPr>
            <a:t>- Zorgen voor betere algehele gezondheid (29%)</a:t>
          </a:r>
        </a:p>
        <a:p>
          <a:pPr defTabSz="711200">
            <a:lnSpc>
              <a:spcPct val="90000"/>
            </a:lnSpc>
            <a:spcBef>
              <a:spcPct val="0"/>
            </a:spcBef>
            <a:spcAft>
              <a:spcPts val="672"/>
            </a:spcAft>
          </a:pPr>
          <a:r>
            <a:rPr lang="nl-NL" sz="1600" dirty="0" smtClean="0">
              <a:solidFill>
                <a:schemeClr val="tx1"/>
              </a:solidFill>
            </a:rPr>
            <a:t>- Betere weerstand (19%)</a:t>
          </a:r>
          <a:endParaRPr lang="nl-NL" sz="1600" dirty="0"/>
        </a:p>
      </dgm:t>
    </dgm:pt>
    <dgm:pt modelId="{9FF5777F-DE4D-4DD0-90B7-30A4BAE17859}" type="parTrans" cxnId="{C876B4FF-FEF8-4096-822A-080845B572C2}">
      <dgm:prSet/>
      <dgm:spPr/>
      <dgm:t>
        <a:bodyPr/>
        <a:lstStyle/>
        <a:p>
          <a:endParaRPr lang="nl-NL"/>
        </a:p>
      </dgm:t>
    </dgm:pt>
    <dgm:pt modelId="{960FBB13-59BA-4E54-B801-CF422F478B3C}" type="sibTrans" cxnId="{C876B4FF-FEF8-4096-822A-080845B572C2}">
      <dgm:prSet/>
      <dgm:spPr/>
      <dgm:t>
        <a:bodyPr/>
        <a:lstStyle/>
        <a:p>
          <a:endParaRPr lang="nl-NL"/>
        </a:p>
      </dgm:t>
    </dgm:pt>
    <dgm:pt modelId="{F9AF6E44-7928-4CD7-8EF2-1FDFB0A4BFB9}">
      <dgm:prSet custT="1"/>
      <dgm:spPr/>
      <dgm:t>
        <a:bodyPr/>
        <a:lstStyle/>
        <a:p>
          <a:r>
            <a:rPr lang="nl-NL" sz="1600" dirty="0" smtClean="0">
              <a:solidFill>
                <a:schemeClr val="tx1"/>
              </a:solidFill>
            </a:rPr>
            <a:t>Redenen om </a:t>
          </a:r>
          <a:r>
            <a:rPr lang="nl-NL" sz="1600" dirty="0" err="1" smtClean="0">
              <a:solidFill>
                <a:schemeClr val="tx2"/>
              </a:solidFill>
            </a:rPr>
            <a:t>quinoa</a:t>
          </a:r>
          <a:r>
            <a:rPr lang="nl-NL" sz="1600" dirty="0" smtClean="0">
              <a:solidFill>
                <a:schemeClr val="tx2"/>
              </a:solidFill>
            </a:rPr>
            <a:t> </a:t>
          </a:r>
          <a:r>
            <a:rPr lang="nl-NL" sz="1600" dirty="0" smtClean="0">
              <a:solidFill>
                <a:schemeClr val="tx1"/>
              </a:solidFill>
            </a:rPr>
            <a:t>zaden/vlokken te eten </a:t>
          </a:r>
          <a:r>
            <a:rPr lang="nl-NL" sz="1000" i="1" dirty="0" smtClean="0">
              <a:solidFill>
                <a:schemeClr val="tx1"/>
              </a:solidFill>
            </a:rPr>
            <a:t>(n=46)</a:t>
          </a:r>
          <a:endParaRPr lang="nl-NL" sz="1600" dirty="0" smtClean="0">
            <a:solidFill>
              <a:schemeClr val="tx1"/>
            </a:solidFill>
          </a:endParaRPr>
        </a:p>
        <a:p>
          <a:r>
            <a:rPr lang="nl-NL" sz="1600" dirty="0" smtClean="0">
              <a:solidFill>
                <a:schemeClr val="tx1"/>
              </a:solidFill>
            </a:rPr>
            <a:t>- Zorgen voor betere algehele gezondheid (33%)</a:t>
          </a:r>
        </a:p>
        <a:p>
          <a:r>
            <a:rPr lang="nl-NL" sz="1600" dirty="0" smtClean="0">
              <a:solidFill>
                <a:schemeClr val="tx1"/>
              </a:solidFill>
            </a:rPr>
            <a:t>- Omdat het lekker is (29%)</a:t>
          </a:r>
        </a:p>
        <a:p>
          <a:r>
            <a:rPr lang="nl-NL" sz="1600" dirty="0" smtClean="0">
              <a:solidFill>
                <a:schemeClr val="tx1"/>
              </a:solidFill>
            </a:rPr>
            <a:t>- Betere weerstand (22%)</a:t>
          </a:r>
          <a:endParaRPr lang="nl-NL" sz="1600" dirty="0"/>
        </a:p>
      </dgm:t>
    </dgm:pt>
    <dgm:pt modelId="{4AD89390-7FE1-49F7-8E57-E288287E342C}" type="parTrans" cxnId="{CF1C24E6-E94C-40E6-8B6A-224865513261}">
      <dgm:prSet/>
      <dgm:spPr/>
      <dgm:t>
        <a:bodyPr/>
        <a:lstStyle/>
        <a:p>
          <a:endParaRPr lang="nl-NL"/>
        </a:p>
      </dgm:t>
    </dgm:pt>
    <dgm:pt modelId="{D4F6AAD4-E578-4F5F-AB80-5604C265CE9D}" type="sibTrans" cxnId="{CF1C24E6-E94C-40E6-8B6A-224865513261}">
      <dgm:prSet/>
      <dgm:spPr/>
      <dgm:t>
        <a:bodyPr/>
        <a:lstStyle/>
        <a:p>
          <a:endParaRPr lang="nl-NL"/>
        </a:p>
      </dgm:t>
    </dgm:pt>
    <dgm:pt modelId="{C183B433-1EA4-48F6-9C14-A69B6550BEA7}" type="pres">
      <dgm:prSet presAssocID="{C35CDD2D-D24F-4C6C-847E-49C5CD0B4A1B}" presName="linear" presStyleCnt="0">
        <dgm:presLayoutVars>
          <dgm:dir/>
          <dgm:resizeHandles val="exact"/>
        </dgm:presLayoutVars>
      </dgm:prSet>
      <dgm:spPr/>
      <dgm:t>
        <a:bodyPr/>
        <a:lstStyle/>
        <a:p>
          <a:endParaRPr lang="nl-NL"/>
        </a:p>
      </dgm:t>
    </dgm:pt>
    <dgm:pt modelId="{EE6E65F1-7993-46E9-9943-4945983DD54A}" type="pres">
      <dgm:prSet presAssocID="{BB6B81C5-DC28-478C-BC1D-0A72B23E70C0}" presName="comp" presStyleCnt="0"/>
      <dgm:spPr/>
    </dgm:pt>
    <dgm:pt modelId="{6060B522-019E-4A6B-A560-A0DCD55C7763}" type="pres">
      <dgm:prSet presAssocID="{BB6B81C5-DC28-478C-BC1D-0A72B23E70C0}" presName="box" presStyleLbl="node1" presStyleIdx="0" presStyleCnt="4" custLinFactNeighborX="-4" custLinFactNeighborY="13"/>
      <dgm:spPr/>
      <dgm:t>
        <a:bodyPr/>
        <a:lstStyle/>
        <a:p>
          <a:endParaRPr lang="nl-NL"/>
        </a:p>
      </dgm:t>
    </dgm:pt>
    <dgm:pt modelId="{4504757F-03EE-4EA0-AC0F-4BA7127421CB}" type="pres">
      <dgm:prSet presAssocID="{BB6B81C5-DC28-478C-BC1D-0A72B23E70C0}" presName="img" presStyleLbl="fgImgPlace1" presStyleIdx="0" presStyleCnt="4"/>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BEEA124F-331B-48C4-9346-3839131FC6E4}" type="pres">
      <dgm:prSet presAssocID="{BB6B81C5-DC28-478C-BC1D-0A72B23E70C0}" presName="text" presStyleLbl="node1" presStyleIdx="0" presStyleCnt="4">
        <dgm:presLayoutVars>
          <dgm:bulletEnabled val="1"/>
        </dgm:presLayoutVars>
      </dgm:prSet>
      <dgm:spPr/>
      <dgm:t>
        <a:bodyPr/>
        <a:lstStyle/>
        <a:p>
          <a:endParaRPr lang="nl-NL"/>
        </a:p>
      </dgm:t>
    </dgm:pt>
    <dgm:pt modelId="{2E74E55C-F91C-44EB-8813-695C79ADBB98}" type="pres">
      <dgm:prSet presAssocID="{CF0C8623-5069-496B-BE2F-D4AC0428AC71}" presName="spacer" presStyleCnt="0"/>
      <dgm:spPr/>
    </dgm:pt>
    <dgm:pt modelId="{85D35701-D75B-43CC-8CBC-58ECD2B4205D}" type="pres">
      <dgm:prSet presAssocID="{2EFFA3AB-B782-45BA-815C-D4D98DB484CD}" presName="comp" presStyleCnt="0"/>
      <dgm:spPr/>
    </dgm:pt>
    <dgm:pt modelId="{A3DA9456-D5F4-4BC5-B722-3EAA28222F62}" type="pres">
      <dgm:prSet presAssocID="{2EFFA3AB-B782-45BA-815C-D4D98DB484CD}" presName="box" presStyleLbl="node1" presStyleIdx="1" presStyleCnt="4"/>
      <dgm:spPr/>
      <dgm:t>
        <a:bodyPr/>
        <a:lstStyle/>
        <a:p>
          <a:endParaRPr lang="nl-NL"/>
        </a:p>
      </dgm:t>
    </dgm:pt>
    <dgm:pt modelId="{A3B325F1-AD04-4D00-A2D2-03FD4EE85624}" type="pres">
      <dgm:prSet presAssocID="{2EFFA3AB-B782-45BA-815C-D4D98DB484CD}" presName="img" presStyleLbl="fgImgPlace1" presStyleIdx="1" presStyleCnt="4"/>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69E96722-D2C9-41BD-866C-A23BD3C20A83}" type="pres">
      <dgm:prSet presAssocID="{2EFFA3AB-B782-45BA-815C-D4D98DB484CD}" presName="text" presStyleLbl="node1" presStyleIdx="1" presStyleCnt="4">
        <dgm:presLayoutVars>
          <dgm:bulletEnabled val="1"/>
        </dgm:presLayoutVars>
      </dgm:prSet>
      <dgm:spPr/>
      <dgm:t>
        <a:bodyPr/>
        <a:lstStyle/>
        <a:p>
          <a:endParaRPr lang="nl-NL"/>
        </a:p>
      </dgm:t>
    </dgm:pt>
    <dgm:pt modelId="{05ADD341-DE44-46E1-A57B-D1B43EBB2EEA}" type="pres">
      <dgm:prSet presAssocID="{A771ED7A-6243-404E-851E-245DBBA5B5AE}" presName="spacer" presStyleCnt="0"/>
      <dgm:spPr/>
    </dgm:pt>
    <dgm:pt modelId="{A4FF4722-5245-44E9-8C92-77B3D8082BC1}" type="pres">
      <dgm:prSet presAssocID="{86F3FDF5-571A-42DD-86E8-C10C1BC0A65F}" presName="comp" presStyleCnt="0"/>
      <dgm:spPr/>
    </dgm:pt>
    <dgm:pt modelId="{0BB78489-353C-4414-B9AE-11B54BDAFE8A}" type="pres">
      <dgm:prSet presAssocID="{86F3FDF5-571A-42DD-86E8-C10C1BC0A65F}" presName="box" presStyleLbl="node1" presStyleIdx="2" presStyleCnt="4" custLinFactNeighborX="-4" custLinFactNeighborY="527"/>
      <dgm:spPr/>
      <dgm:t>
        <a:bodyPr/>
        <a:lstStyle/>
        <a:p>
          <a:endParaRPr lang="nl-NL"/>
        </a:p>
      </dgm:t>
    </dgm:pt>
    <dgm:pt modelId="{6257A0B2-1932-4D4E-B53A-6CA0AC3A59F7}" type="pres">
      <dgm:prSet presAssocID="{86F3FDF5-571A-42DD-86E8-C10C1BC0A65F}" presName="img" presStyleLbl="fgImgPlace1" presStyleIdx="2" presStyleCnt="4"/>
      <dgm:spPr>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dgm:spPr>
    </dgm:pt>
    <dgm:pt modelId="{066C2EB1-3BC0-4A29-BE25-6D3882787139}" type="pres">
      <dgm:prSet presAssocID="{86F3FDF5-571A-42DD-86E8-C10C1BC0A65F}" presName="text" presStyleLbl="node1" presStyleIdx="2" presStyleCnt="4">
        <dgm:presLayoutVars>
          <dgm:bulletEnabled val="1"/>
        </dgm:presLayoutVars>
      </dgm:prSet>
      <dgm:spPr/>
      <dgm:t>
        <a:bodyPr/>
        <a:lstStyle/>
        <a:p>
          <a:endParaRPr lang="nl-NL"/>
        </a:p>
      </dgm:t>
    </dgm:pt>
    <dgm:pt modelId="{1694D846-5DF0-4431-8A5E-233183849526}" type="pres">
      <dgm:prSet presAssocID="{960FBB13-59BA-4E54-B801-CF422F478B3C}" presName="spacer" presStyleCnt="0"/>
      <dgm:spPr/>
    </dgm:pt>
    <dgm:pt modelId="{C6E6635D-ECCB-4D3F-B15F-369FF443DFD9}" type="pres">
      <dgm:prSet presAssocID="{F9AF6E44-7928-4CD7-8EF2-1FDFB0A4BFB9}" presName="comp" presStyleCnt="0"/>
      <dgm:spPr/>
    </dgm:pt>
    <dgm:pt modelId="{BA004772-4B25-479D-A5E9-ADAC5CE7BBF0}" type="pres">
      <dgm:prSet presAssocID="{F9AF6E44-7928-4CD7-8EF2-1FDFB0A4BFB9}" presName="box" presStyleLbl="node1" presStyleIdx="3" presStyleCnt="4" custLinFactNeighborX="844" custLinFactNeighborY="1388"/>
      <dgm:spPr/>
      <dgm:t>
        <a:bodyPr/>
        <a:lstStyle/>
        <a:p>
          <a:endParaRPr lang="nl-NL"/>
        </a:p>
      </dgm:t>
    </dgm:pt>
    <dgm:pt modelId="{139D2B70-C120-4211-87D7-556100FDDAF7}" type="pres">
      <dgm:prSet presAssocID="{F9AF6E44-7928-4CD7-8EF2-1FDFB0A4BFB9}"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xmlns="" val="0"/>
              </a:ext>
            </a:extLst>
          </a:blip>
          <a:srcRect/>
          <a:stretch>
            <a:fillRect/>
          </a:stretch>
        </a:blipFill>
      </dgm:spPr>
    </dgm:pt>
    <dgm:pt modelId="{4B8FC4B7-BD93-4A72-9349-ADF43E3FF1DC}" type="pres">
      <dgm:prSet presAssocID="{F9AF6E44-7928-4CD7-8EF2-1FDFB0A4BFB9}" presName="text" presStyleLbl="node1" presStyleIdx="3" presStyleCnt="4">
        <dgm:presLayoutVars>
          <dgm:bulletEnabled val="1"/>
        </dgm:presLayoutVars>
      </dgm:prSet>
      <dgm:spPr/>
      <dgm:t>
        <a:bodyPr/>
        <a:lstStyle/>
        <a:p>
          <a:endParaRPr lang="nl-NL"/>
        </a:p>
      </dgm:t>
    </dgm:pt>
  </dgm:ptLst>
  <dgm:cxnLst>
    <dgm:cxn modelId="{60E8A751-8843-4057-9352-D9EB4C0B9632}" type="presOf" srcId="{F9AF6E44-7928-4CD7-8EF2-1FDFB0A4BFB9}" destId="{BA004772-4B25-479D-A5E9-ADAC5CE7BBF0}" srcOrd="0" destOrd="0" presId="urn:microsoft.com/office/officeart/2005/8/layout/vList4#1"/>
    <dgm:cxn modelId="{47A7DDA8-68A5-4687-9CEC-621F3610F5C2}" type="presOf" srcId="{86F3FDF5-571A-42DD-86E8-C10C1BC0A65F}" destId="{066C2EB1-3BC0-4A29-BE25-6D3882787139}" srcOrd="1" destOrd="0" presId="urn:microsoft.com/office/officeart/2005/8/layout/vList4#1"/>
    <dgm:cxn modelId="{AA5126F7-9BE2-49AA-BFAA-ABABF5944B75}" type="presOf" srcId="{86F3FDF5-571A-42DD-86E8-C10C1BC0A65F}" destId="{0BB78489-353C-4414-B9AE-11B54BDAFE8A}" srcOrd="0" destOrd="0" presId="urn:microsoft.com/office/officeart/2005/8/layout/vList4#1"/>
    <dgm:cxn modelId="{5ECC3ECA-5922-46FC-8E7D-120AB4F04D87}" type="presOf" srcId="{F9AF6E44-7928-4CD7-8EF2-1FDFB0A4BFB9}" destId="{4B8FC4B7-BD93-4A72-9349-ADF43E3FF1DC}" srcOrd="1" destOrd="0" presId="urn:microsoft.com/office/officeart/2005/8/layout/vList4#1"/>
    <dgm:cxn modelId="{A5B7AC6E-3B5D-47BA-B3FF-1429BB3D9C52}" type="presOf" srcId="{BB6B81C5-DC28-478C-BC1D-0A72B23E70C0}" destId="{BEEA124F-331B-48C4-9346-3839131FC6E4}" srcOrd="1" destOrd="0" presId="urn:microsoft.com/office/officeart/2005/8/layout/vList4#1"/>
    <dgm:cxn modelId="{CF1C24E6-E94C-40E6-8B6A-224865513261}" srcId="{C35CDD2D-D24F-4C6C-847E-49C5CD0B4A1B}" destId="{F9AF6E44-7928-4CD7-8EF2-1FDFB0A4BFB9}" srcOrd="3" destOrd="0" parTransId="{4AD89390-7FE1-49F7-8E57-E288287E342C}" sibTransId="{D4F6AAD4-E578-4F5F-AB80-5604C265CE9D}"/>
    <dgm:cxn modelId="{0185113F-3703-4A0A-84DA-832377D080FC}" type="presOf" srcId="{C35CDD2D-D24F-4C6C-847E-49C5CD0B4A1B}" destId="{C183B433-1EA4-48F6-9C14-A69B6550BEA7}" srcOrd="0" destOrd="0" presId="urn:microsoft.com/office/officeart/2005/8/layout/vList4#1"/>
    <dgm:cxn modelId="{108CA2DB-0AC0-4301-A88F-62B00EF8D633}" type="presOf" srcId="{2EFFA3AB-B782-45BA-815C-D4D98DB484CD}" destId="{69E96722-D2C9-41BD-866C-A23BD3C20A83}" srcOrd="1" destOrd="0" presId="urn:microsoft.com/office/officeart/2005/8/layout/vList4#1"/>
    <dgm:cxn modelId="{9D01564F-2507-4521-959F-7C403C63A807}" type="presOf" srcId="{2EFFA3AB-B782-45BA-815C-D4D98DB484CD}" destId="{A3DA9456-D5F4-4BC5-B722-3EAA28222F62}" srcOrd="0" destOrd="0" presId="urn:microsoft.com/office/officeart/2005/8/layout/vList4#1"/>
    <dgm:cxn modelId="{ACB12B3B-E782-4B3A-81EC-F03A049454B7}" type="presOf" srcId="{BB6B81C5-DC28-478C-BC1D-0A72B23E70C0}" destId="{6060B522-019E-4A6B-A560-A0DCD55C7763}" srcOrd="0" destOrd="0" presId="urn:microsoft.com/office/officeart/2005/8/layout/vList4#1"/>
    <dgm:cxn modelId="{DFC09C11-A0B0-4431-8551-CBFB706513F5}" srcId="{C35CDD2D-D24F-4C6C-847E-49C5CD0B4A1B}" destId="{2EFFA3AB-B782-45BA-815C-D4D98DB484CD}" srcOrd="1" destOrd="0" parTransId="{EA595B5D-69B7-4455-8F16-E29C4C0E6FD0}" sibTransId="{A771ED7A-6243-404E-851E-245DBBA5B5AE}"/>
    <dgm:cxn modelId="{69061D31-7A96-453E-8056-376987454607}" srcId="{C35CDD2D-D24F-4C6C-847E-49C5CD0B4A1B}" destId="{BB6B81C5-DC28-478C-BC1D-0A72B23E70C0}" srcOrd="0" destOrd="0" parTransId="{DA21CEDF-014C-4AAA-8706-F272A287957C}" sibTransId="{CF0C8623-5069-496B-BE2F-D4AC0428AC71}"/>
    <dgm:cxn modelId="{C876B4FF-FEF8-4096-822A-080845B572C2}" srcId="{C35CDD2D-D24F-4C6C-847E-49C5CD0B4A1B}" destId="{86F3FDF5-571A-42DD-86E8-C10C1BC0A65F}" srcOrd="2" destOrd="0" parTransId="{9FF5777F-DE4D-4DD0-90B7-30A4BAE17859}" sibTransId="{960FBB13-59BA-4E54-B801-CF422F478B3C}"/>
    <dgm:cxn modelId="{541B9F68-513C-4FF3-A683-1FF358FC35C2}" type="presParOf" srcId="{C183B433-1EA4-48F6-9C14-A69B6550BEA7}" destId="{EE6E65F1-7993-46E9-9943-4945983DD54A}" srcOrd="0" destOrd="0" presId="urn:microsoft.com/office/officeart/2005/8/layout/vList4#1"/>
    <dgm:cxn modelId="{EDF0E8A7-E1C1-4F84-A5EC-11F6A9130C31}" type="presParOf" srcId="{EE6E65F1-7993-46E9-9943-4945983DD54A}" destId="{6060B522-019E-4A6B-A560-A0DCD55C7763}" srcOrd="0" destOrd="0" presId="urn:microsoft.com/office/officeart/2005/8/layout/vList4#1"/>
    <dgm:cxn modelId="{14B00FE6-6FC6-4BAE-A617-6B3A02702634}" type="presParOf" srcId="{EE6E65F1-7993-46E9-9943-4945983DD54A}" destId="{4504757F-03EE-4EA0-AC0F-4BA7127421CB}" srcOrd="1" destOrd="0" presId="urn:microsoft.com/office/officeart/2005/8/layout/vList4#1"/>
    <dgm:cxn modelId="{74252D58-5874-4E7B-89CE-3A3C1ED7F704}" type="presParOf" srcId="{EE6E65F1-7993-46E9-9943-4945983DD54A}" destId="{BEEA124F-331B-48C4-9346-3839131FC6E4}" srcOrd="2" destOrd="0" presId="urn:microsoft.com/office/officeart/2005/8/layout/vList4#1"/>
    <dgm:cxn modelId="{AD3CF7FB-EB80-43AA-990D-9128504AB573}" type="presParOf" srcId="{C183B433-1EA4-48F6-9C14-A69B6550BEA7}" destId="{2E74E55C-F91C-44EB-8813-695C79ADBB98}" srcOrd="1" destOrd="0" presId="urn:microsoft.com/office/officeart/2005/8/layout/vList4#1"/>
    <dgm:cxn modelId="{5CDFA630-A840-4FD0-94A5-BBBB2CFFD0EC}" type="presParOf" srcId="{C183B433-1EA4-48F6-9C14-A69B6550BEA7}" destId="{85D35701-D75B-43CC-8CBC-58ECD2B4205D}" srcOrd="2" destOrd="0" presId="urn:microsoft.com/office/officeart/2005/8/layout/vList4#1"/>
    <dgm:cxn modelId="{FA4E193B-338A-4746-A6F9-303B7781D6E3}" type="presParOf" srcId="{85D35701-D75B-43CC-8CBC-58ECD2B4205D}" destId="{A3DA9456-D5F4-4BC5-B722-3EAA28222F62}" srcOrd="0" destOrd="0" presId="urn:microsoft.com/office/officeart/2005/8/layout/vList4#1"/>
    <dgm:cxn modelId="{08372759-A073-4483-B87E-17FF89DCC9AB}" type="presParOf" srcId="{85D35701-D75B-43CC-8CBC-58ECD2B4205D}" destId="{A3B325F1-AD04-4D00-A2D2-03FD4EE85624}" srcOrd="1" destOrd="0" presId="urn:microsoft.com/office/officeart/2005/8/layout/vList4#1"/>
    <dgm:cxn modelId="{C418A646-ADA8-4CF8-BF79-18C9002AF369}" type="presParOf" srcId="{85D35701-D75B-43CC-8CBC-58ECD2B4205D}" destId="{69E96722-D2C9-41BD-866C-A23BD3C20A83}" srcOrd="2" destOrd="0" presId="urn:microsoft.com/office/officeart/2005/8/layout/vList4#1"/>
    <dgm:cxn modelId="{C8DE63CA-6E38-4520-8CAA-101E3FFE3A8C}" type="presParOf" srcId="{C183B433-1EA4-48F6-9C14-A69B6550BEA7}" destId="{05ADD341-DE44-46E1-A57B-D1B43EBB2EEA}" srcOrd="3" destOrd="0" presId="urn:microsoft.com/office/officeart/2005/8/layout/vList4#1"/>
    <dgm:cxn modelId="{FE7295D2-9F0E-450E-AD1B-CE421B36C235}" type="presParOf" srcId="{C183B433-1EA4-48F6-9C14-A69B6550BEA7}" destId="{A4FF4722-5245-44E9-8C92-77B3D8082BC1}" srcOrd="4" destOrd="0" presId="urn:microsoft.com/office/officeart/2005/8/layout/vList4#1"/>
    <dgm:cxn modelId="{3165E85E-E5F7-478C-A7FF-E5C8723DFD57}" type="presParOf" srcId="{A4FF4722-5245-44E9-8C92-77B3D8082BC1}" destId="{0BB78489-353C-4414-B9AE-11B54BDAFE8A}" srcOrd="0" destOrd="0" presId="urn:microsoft.com/office/officeart/2005/8/layout/vList4#1"/>
    <dgm:cxn modelId="{C549325B-8D01-4769-8CFE-90FA307A6F67}" type="presParOf" srcId="{A4FF4722-5245-44E9-8C92-77B3D8082BC1}" destId="{6257A0B2-1932-4D4E-B53A-6CA0AC3A59F7}" srcOrd="1" destOrd="0" presId="urn:microsoft.com/office/officeart/2005/8/layout/vList4#1"/>
    <dgm:cxn modelId="{6314567B-C2AE-4338-942B-DC27E760DFFE}" type="presParOf" srcId="{A4FF4722-5245-44E9-8C92-77B3D8082BC1}" destId="{066C2EB1-3BC0-4A29-BE25-6D3882787139}" srcOrd="2" destOrd="0" presId="urn:microsoft.com/office/officeart/2005/8/layout/vList4#1"/>
    <dgm:cxn modelId="{50B2F77B-0C55-4FAF-88FF-D63505DEFE17}" type="presParOf" srcId="{C183B433-1EA4-48F6-9C14-A69B6550BEA7}" destId="{1694D846-5DF0-4431-8A5E-233183849526}" srcOrd="5" destOrd="0" presId="urn:microsoft.com/office/officeart/2005/8/layout/vList4#1"/>
    <dgm:cxn modelId="{F6ED39CD-CFBA-46AF-8CAA-1EABCC9F104D}" type="presParOf" srcId="{C183B433-1EA4-48F6-9C14-A69B6550BEA7}" destId="{C6E6635D-ECCB-4D3F-B15F-369FF443DFD9}" srcOrd="6" destOrd="0" presId="urn:microsoft.com/office/officeart/2005/8/layout/vList4#1"/>
    <dgm:cxn modelId="{F36A2A34-3C4A-4B47-8EC6-B99030FC667D}" type="presParOf" srcId="{C6E6635D-ECCB-4D3F-B15F-369FF443DFD9}" destId="{BA004772-4B25-479D-A5E9-ADAC5CE7BBF0}" srcOrd="0" destOrd="0" presId="urn:microsoft.com/office/officeart/2005/8/layout/vList4#1"/>
    <dgm:cxn modelId="{097C8042-60DA-4836-BD78-D905BF534012}" type="presParOf" srcId="{C6E6635D-ECCB-4D3F-B15F-369FF443DFD9}" destId="{139D2B70-C120-4211-87D7-556100FDDAF7}" srcOrd="1" destOrd="0" presId="urn:microsoft.com/office/officeart/2005/8/layout/vList4#1"/>
    <dgm:cxn modelId="{5E722EE2-B769-4316-A3F3-CE0827764076}" type="presParOf" srcId="{C6E6635D-ECCB-4D3F-B15F-369FF443DFD9}" destId="{4B8FC4B7-BD93-4A72-9349-ADF43E3FF1DC}" srcOrd="2" destOrd="0" presId="urn:microsoft.com/office/officeart/2005/8/layout/vList4#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060B522-019E-4A6B-A560-A0DCD55C7763}">
      <dsp:nvSpPr>
        <dsp:cNvPr id="0" name=""/>
        <dsp:cNvSpPr/>
      </dsp:nvSpPr>
      <dsp:spPr>
        <a:xfrm>
          <a:off x="0" y="161"/>
          <a:ext cx="8496300" cy="123863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nl-NL" sz="1600" kern="1200" dirty="0" smtClean="0">
              <a:solidFill>
                <a:schemeClr val="tx1"/>
              </a:solidFill>
            </a:rPr>
            <a:t>Redenen om </a:t>
          </a:r>
          <a:r>
            <a:rPr lang="nl-NL" sz="1600" kern="1200" dirty="0" smtClean="0">
              <a:solidFill>
                <a:schemeClr val="tx2"/>
              </a:solidFill>
            </a:rPr>
            <a:t>bessen</a:t>
          </a:r>
          <a:r>
            <a:rPr lang="nl-NL" sz="1600" kern="1200" dirty="0" smtClean="0">
              <a:solidFill>
                <a:schemeClr val="tx1"/>
              </a:solidFill>
            </a:rPr>
            <a:t>, zoals </a:t>
          </a:r>
          <a:r>
            <a:rPr lang="nl-NL" sz="1600" kern="1200" dirty="0" err="1" smtClean="0">
              <a:solidFill>
                <a:schemeClr val="tx1"/>
              </a:solidFill>
            </a:rPr>
            <a:t>Goji</a:t>
          </a:r>
          <a:r>
            <a:rPr lang="nl-NL" sz="1600" kern="1200" dirty="0" smtClean="0">
              <a:solidFill>
                <a:schemeClr val="tx1"/>
              </a:solidFill>
            </a:rPr>
            <a:t>, </a:t>
          </a:r>
          <a:r>
            <a:rPr lang="nl-NL" sz="1600" kern="1200" dirty="0" err="1" smtClean="0">
              <a:solidFill>
                <a:schemeClr val="tx1"/>
              </a:solidFill>
            </a:rPr>
            <a:t>inca</a:t>
          </a:r>
          <a:r>
            <a:rPr lang="nl-NL" sz="1600" kern="1200" dirty="0" smtClean="0">
              <a:solidFill>
                <a:schemeClr val="tx1"/>
              </a:solidFill>
            </a:rPr>
            <a:t>, moerbeien, te eten </a:t>
          </a:r>
          <a:r>
            <a:rPr lang="nl-NL" sz="1000" i="1" kern="1200" dirty="0" smtClean="0">
              <a:solidFill>
                <a:schemeClr val="tx1"/>
              </a:solidFill>
            </a:rPr>
            <a:t>(n=107)</a:t>
          </a:r>
          <a:endParaRPr lang="nl-NL" sz="1600" i="1" kern="1200" dirty="0" smtClean="0">
            <a:solidFill>
              <a:schemeClr val="tx1"/>
            </a:solidFill>
          </a:endParaRPr>
        </a:p>
        <a:p>
          <a:pPr lvl="0" algn="l" defTabSz="711200">
            <a:lnSpc>
              <a:spcPct val="90000"/>
            </a:lnSpc>
            <a:spcBef>
              <a:spcPct val="0"/>
            </a:spcBef>
            <a:spcAft>
              <a:spcPct val="35000"/>
            </a:spcAft>
          </a:pPr>
          <a:r>
            <a:rPr lang="nl-NL" sz="1600" kern="1200" dirty="0" smtClean="0">
              <a:solidFill>
                <a:schemeClr val="tx1"/>
              </a:solidFill>
            </a:rPr>
            <a:t>- Betere weerstand (39%)</a:t>
          </a:r>
        </a:p>
        <a:p>
          <a:pPr lvl="0" algn="l" defTabSz="711200">
            <a:lnSpc>
              <a:spcPct val="90000"/>
            </a:lnSpc>
            <a:spcBef>
              <a:spcPct val="0"/>
            </a:spcBef>
            <a:spcAft>
              <a:spcPct val="35000"/>
            </a:spcAft>
          </a:pPr>
          <a:r>
            <a:rPr lang="nl-NL" sz="1600" kern="1200" dirty="0" smtClean="0">
              <a:solidFill>
                <a:schemeClr val="tx1"/>
              </a:solidFill>
            </a:rPr>
            <a:t>- Zorgen voor betere algehele gezondheid (37%)</a:t>
          </a:r>
        </a:p>
        <a:p>
          <a:pPr lvl="0" algn="l" defTabSz="711200">
            <a:lnSpc>
              <a:spcPct val="90000"/>
            </a:lnSpc>
            <a:spcBef>
              <a:spcPct val="0"/>
            </a:spcBef>
            <a:spcAft>
              <a:spcPct val="35000"/>
            </a:spcAft>
          </a:pPr>
          <a:r>
            <a:rPr lang="nl-NL" sz="1600" kern="1200" dirty="0" smtClean="0">
              <a:solidFill>
                <a:schemeClr val="tx1"/>
              </a:solidFill>
            </a:rPr>
            <a:t>- Omdat het lekker is (33%)</a:t>
          </a:r>
          <a:endParaRPr lang="nl-NL" sz="1600" kern="1200" dirty="0">
            <a:solidFill>
              <a:schemeClr val="tx1"/>
            </a:solidFill>
          </a:endParaRPr>
        </a:p>
      </dsp:txBody>
      <dsp:txXfrm>
        <a:off x="1823123" y="161"/>
        <a:ext cx="6673176" cy="1238631"/>
      </dsp:txXfrm>
    </dsp:sp>
    <dsp:sp modelId="{4504757F-03EE-4EA0-AC0F-4BA7127421CB}">
      <dsp:nvSpPr>
        <dsp:cNvPr id="0" name=""/>
        <dsp:cNvSpPr/>
      </dsp:nvSpPr>
      <dsp:spPr>
        <a:xfrm>
          <a:off x="123863" y="123863"/>
          <a:ext cx="1699260" cy="99090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3DA9456-D5F4-4BC5-B722-3EAA28222F62}">
      <dsp:nvSpPr>
        <dsp:cNvPr id="0" name=""/>
        <dsp:cNvSpPr/>
      </dsp:nvSpPr>
      <dsp:spPr>
        <a:xfrm>
          <a:off x="0" y="1362494"/>
          <a:ext cx="8496300" cy="123863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800100">
            <a:lnSpc>
              <a:spcPct val="90000"/>
            </a:lnSpc>
            <a:spcBef>
              <a:spcPct val="0"/>
            </a:spcBef>
            <a:spcAft>
              <a:spcPct val="35000"/>
            </a:spcAft>
          </a:pPr>
          <a:r>
            <a:rPr lang="nl-NL" sz="1600" kern="1200" dirty="0" smtClean="0">
              <a:solidFill>
                <a:schemeClr val="tx1"/>
              </a:solidFill>
            </a:rPr>
            <a:t>Redenen om </a:t>
          </a:r>
          <a:r>
            <a:rPr lang="nl-NL" sz="1600" kern="1200" dirty="0" smtClean="0">
              <a:solidFill>
                <a:schemeClr val="tx2"/>
              </a:solidFill>
            </a:rPr>
            <a:t>zaden</a:t>
          </a:r>
          <a:r>
            <a:rPr lang="nl-NL" sz="1600" kern="1200" dirty="0" smtClean="0">
              <a:solidFill>
                <a:schemeClr val="tx1"/>
              </a:solidFill>
            </a:rPr>
            <a:t>, zoals </a:t>
          </a:r>
          <a:r>
            <a:rPr lang="nl-NL" sz="1600" kern="1200" dirty="0" err="1" smtClean="0">
              <a:solidFill>
                <a:schemeClr val="tx1"/>
              </a:solidFill>
            </a:rPr>
            <a:t>Chia</a:t>
          </a:r>
          <a:r>
            <a:rPr lang="nl-NL" sz="1600" kern="1200" dirty="0" smtClean="0">
              <a:solidFill>
                <a:schemeClr val="tx1"/>
              </a:solidFill>
            </a:rPr>
            <a:t>, hennep, lijnzaad, te eten </a:t>
          </a:r>
          <a:r>
            <a:rPr lang="nl-NL" sz="1000" i="1" kern="1200" dirty="0" smtClean="0">
              <a:solidFill>
                <a:schemeClr val="tx1"/>
              </a:solidFill>
            </a:rPr>
            <a:t>(n=76)</a:t>
          </a:r>
          <a:endParaRPr lang="nl-NL" sz="1600" kern="1200" dirty="0" smtClean="0">
            <a:solidFill>
              <a:schemeClr val="tx1"/>
            </a:solidFill>
          </a:endParaRPr>
        </a:p>
        <a:p>
          <a:pPr lvl="0" algn="l" defTabSz="800100">
            <a:lnSpc>
              <a:spcPct val="90000"/>
            </a:lnSpc>
            <a:spcBef>
              <a:spcPct val="0"/>
            </a:spcBef>
            <a:spcAft>
              <a:spcPct val="35000"/>
            </a:spcAft>
          </a:pPr>
          <a:r>
            <a:rPr lang="nl-NL" sz="1600" kern="1200" dirty="0" smtClean="0">
              <a:solidFill>
                <a:schemeClr val="tx1"/>
              </a:solidFill>
            </a:rPr>
            <a:t>- Zorgen voor betere algehele gezondheid (45%)</a:t>
          </a:r>
        </a:p>
        <a:p>
          <a:pPr lvl="0" algn="l" defTabSz="800100">
            <a:lnSpc>
              <a:spcPct val="90000"/>
            </a:lnSpc>
            <a:spcBef>
              <a:spcPct val="0"/>
            </a:spcBef>
            <a:spcAft>
              <a:spcPct val="35000"/>
            </a:spcAft>
          </a:pPr>
          <a:r>
            <a:rPr lang="nl-NL" sz="1600" kern="1200" dirty="0" smtClean="0">
              <a:solidFill>
                <a:schemeClr val="tx1"/>
              </a:solidFill>
            </a:rPr>
            <a:t>- Omdat het lekker is (27%)</a:t>
          </a:r>
          <a:endParaRPr lang="nl-NL" sz="1600" kern="1200" dirty="0" smtClean="0"/>
        </a:p>
        <a:p>
          <a:pPr lvl="0" algn="l" defTabSz="800100">
            <a:lnSpc>
              <a:spcPct val="90000"/>
            </a:lnSpc>
            <a:spcBef>
              <a:spcPct val="0"/>
            </a:spcBef>
            <a:spcAft>
              <a:spcPct val="35000"/>
            </a:spcAft>
          </a:pPr>
          <a:r>
            <a:rPr lang="nl-NL" sz="1600" kern="1200" dirty="0" smtClean="0">
              <a:solidFill>
                <a:schemeClr val="tx1"/>
              </a:solidFill>
            </a:rPr>
            <a:t>- Bevordert de stoelgang (23%)</a:t>
          </a:r>
        </a:p>
      </dsp:txBody>
      <dsp:txXfrm>
        <a:off x="1823123" y="1362494"/>
        <a:ext cx="6673176" cy="1238631"/>
      </dsp:txXfrm>
    </dsp:sp>
    <dsp:sp modelId="{A3B325F1-AD04-4D00-A2D2-03FD4EE85624}">
      <dsp:nvSpPr>
        <dsp:cNvPr id="0" name=""/>
        <dsp:cNvSpPr/>
      </dsp:nvSpPr>
      <dsp:spPr>
        <a:xfrm>
          <a:off x="123863" y="1486357"/>
          <a:ext cx="1699260" cy="990905"/>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BB78489-353C-4414-B9AE-11B54BDAFE8A}">
      <dsp:nvSpPr>
        <dsp:cNvPr id="0" name=""/>
        <dsp:cNvSpPr/>
      </dsp:nvSpPr>
      <dsp:spPr>
        <a:xfrm>
          <a:off x="0" y="2731516"/>
          <a:ext cx="8496300" cy="123863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nl-NL" sz="1600" kern="1200" dirty="0" smtClean="0">
              <a:solidFill>
                <a:schemeClr val="tx1"/>
              </a:solidFill>
            </a:rPr>
            <a:t>Redenen om </a:t>
          </a:r>
          <a:r>
            <a:rPr lang="nl-NL" sz="1600" kern="1200" dirty="0" smtClean="0">
              <a:solidFill>
                <a:schemeClr val="tx2"/>
              </a:solidFill>
            </a:rPr>
            <a:t>cacaoproducten</a:t>
          </a:r>
          <a:r>
            <a:rPr lang="nl-NL" sz="1600" kern="1200" dirty="0" smtClean="0">
              <a:solidFill>
                <a:schemeClr val="tx1"/>
              </a:solidFill>
            </a:rPr>
            <a:t>, zoals </a:t>
          </a:r>
          <a:r>
            <a:rPr lang="nl-NL" sz="1600" kern="1200" dirty="0" err="1" smtClean="0">
              <a:solidFill>
                <a:schemeClr val="tx1"/>
              </a:solidFill>
            </a:rPr>
            <a:t>cacaonibs</a:t>
          </a:r>
          <a:r>
            <a:rPr lang="nl-NL" sz="1600" kern="1200" dirty="0" smtClean="0">
              <a:solidFill>
                <a:schemeClr val="tx1"/>
              </a:solidFill>
            </a:rPr>
            <a:t>, te eten </a:t>
          </a:r>
          <a:r>
            <a:rPr lang="nl-NL" sz="1000" i="1" kern="1200" dirty="0" smtClean="0">
              <a:solidFill>
                <a:schemeClr val="tx1"/>
              </a:solidFill>
            </a:rPr>
            <a:t>(n=49)</a:t>
          </a:r>
          <a:endParaRPr lang="nl-NL" sz="1600" kern="1200" dirty="0" smtClean="0">
            <a:solidFill>
              <a:schemeClr val="tx1"/>
            </a:solidFill>
          </a:endParaRPr>
        </a:p>
        <a:p>
          <a:pPr marL="0" marR="0" lvl="0" indent="0" algn="l" defTabSz="914400" eaLnBrk="1" fontAlgn="auto" latinLnBrk="0" hangingPunct="1">
            <a:lnSpc>
              <a:spcPct val="90000"/>
            </a:lnSpc>
            <a:spcBef>
              <a:spcPct val="0"/>
            </a:spcBef>
            <a:spcAft>
              <a:spcPts val="672"/>
            </a:spcAft>
            <a:buClrTx/>
            <a:buSzTx/>
            <a:buFontTx/>
            <a:buNone/>
            <a:tabLst/>
            <a:defRPr/>
          </a:pPr>
          <a:r>
            <a:rPr lang="nl-NL" sz="1600" kern="1200" dirty="0" smtClean="0">
              <a:solidFill>
                <a:schemeClr val="tx1"/>
              </a:solidFill>
            </a:rPr>
            <a:t>- Omdat het lekker is (39%)</a:t>
          </a:r>
        </a:p>
        <a:p>
          <a:pPr marL="0" marR="0" lvl="0" indent="0" algn="l" defTabSz="914400" eaLnBrk="1" fontAlgn="auto" latinLnBrk="0" hangingPunct="1">
            <a:lnSpc>
              <a:spcPct val="90000"/>
            </a:lnSpc>
            <a:spcBef>
              <a:spcPct val="0"/>
            </a:spcBef>
            <a:spcAft>
              <a:spcPts val="672"/>
            </a:spcAft>
            <a:buClrTx/>
            <a:buSzTx/>
            <a:buFontTx/>
            <a:buNone/>
            <a:tabLst/>
            <a:defRPr/>
          </a:pPr>
          <a:r>
            <a:rPr lang="nl-NL" sz="1600" kern="1200" dirty="0" smtClean="0">
              <a:solidFill>
                <a:schemeClr val="tx1"/>
              </a:solidFill>
            </a:rPr>
            <a:t>- Zorgen voor betere algehele gezondheid (29%)</a:t>
          </a:r>
        </a:p>
        <a:p>
          <a:pPr lvl="0" algn="l" defTabSz="711200">
            <a:lnSpc>
              <a:spcPct val="90000"/>
            </a:lnSpc>
            <a:spcBef>
              <a:spcPct val="0"/>
            </a:spcBef>
            <a:spcAft>
              <a:spcPts val="672"/>
            </a:spcAft>
          </a:pPr>
          <a:r>
            <a:rPr lang="nl-NL" sz="1600" kern="1200" dirty="0" smtClean="0">
              <a:solidFill>
                <a:schemeClr val="tx1"/>
              </a:solidFill>
            </a:rPr>
            <a:t>- Betere weerstand (19%)</a:t>
          </a:r>
          <a:endParaRPr lang="nl-NL" sz="1600" kern="1200" dirty="0"/>
        </a:p>
      </dsp:txBody>
      <dsp:txXfrm>
        <a:off x="1823123" y="2731516"/>
        <a:ext cx="6673176" cy="1238631"/>
      </dsp:txXfrm>
    </dsp:sp>
    <dsp:sp modelId="{6257A0B2-1932-4D4E-B53A-6CA0AC3A59F7}">
      <dsp:nvSpPr>
        <dsp:cNvPr id="0" name=""/>
        <dsp:cNvSpPr/>
      </dsp:nvSpPr>
      <dsp:spPr>
        <a:xfrm>
          <a:off x="123863" y="2848851"/>
          <a:ext cx="1699260" cy="99090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xmlns=""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A004772-4B25-479D-A5E9-ADAC5CE7BBF0}">
      <dsp:nvSpPr>
        <dsp:cNvPr id="0" name=""/>
        <dsp:cNvSpPr/>
      </dsp:nvSpPr>
      <dsp:spPr>
        <a:xfrm>
          <a:off x="0" y="4090605"/>
          <a:ext cx="8496300" cy="1238631"/>
        </a:xfrm>
        <a:prstGeom prst="roundRect">
          <a:avLst>
            <a:gd name="adj" fmla="val 1000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nl-NL" sz="1600" kern="1200" dirty="0" smtClean="0">
              <a:solidFill>
                <a:schemeClr val="tx1"/>
              </a:solidFill>
            </a:rPr>
            <a:t>Redenen om </a:t>
          </a:r>
          <a:r>
            <a:rPr lang="nl-NL" sz="1600" kern="1200" dirty="0" err="1" smtClean="0">
              <a:solidFill>
                <a:schemeClr val="tx2"/>
              </a:solidFill>
            </a:rPr>
            <a:t>quinoa</a:t>
          </a:r>
          <a:r>
            <a:rPr lang="nl-NL" sz="1600" kern="1200" dirty="0" smtClean="0">
              <a:solidFill>
                <a:schemeClr val="tx2"/>
              </a:solidFill>
            </a:rPr>
            <a:t> </a:t>
          </a:r>
          <a:r>
            <a:rPr lang="nl-NL" sz="1600" kern="1200" dirty="0" smtClean="0">
              <a:solidFill>
                <a:schemeClr val="tx1"/>
              </a:solidFill>
            </a:rPr>
            <a:t>zaden/vlokken te eten </a:t>
          </a:r>
          <a:r>
            <a:rPr lang="nl-NL" sz="1000" i="1" kern="1200" dirty="0" smtClean="0">
              <a:solidFill>
                <a:schemeClr val="tx1"/>
              </a:solidFill>
            </a:rPr>
            <a:t>(n=46)</a:t>
          </a:r>
          <a:endParaRPr lang="nl-NL" sz="1600" kern="1200" dirty="0" smtClean="0">
            <a:solidFill>
              <a:schemeClr val="tx1"/>
            </a:solidFill>
          </a:endParaRPr>
        </a:p>
        <a:p>
          <a:pPr lvl="0" algn="l" defTabSz="711200">
            <a:lnSpc>
              <a:spcPct val="90000"/>
            </a:lnSpc>
            <a:spcBef>
              <a:spcPct val="0"/>
            </a:spcBef>
            <a:spcAft>
              <a:spcPct val="35000"/>
            </a:spcAft>
          </a:pPr>
          <a:r>
            <a:rPr lang="nl-NL" sz="1600" kern="1200" dirty="0" smtClean="0">
              <a:solidFill>
                <a:schemeClr val="tx1"/>
              </a:solidFill>
            </a:rPr>
            <a:t>- Zorgen voor betere algehele gezondheid (33%)</a:t>
          </a:r>
        </a:p>
        <a:p>
          <a:pPr lvl="0" algn="l" defTabSz="711200">
            <a:lnSpc>
              <a:spcPct val="90000"/>
            </a:lnSpc>
            <a:spcBef>
              <a:spcPct val="0"/>
            </a:spcBef>
            <a:spcAft>
              <a:spcPct val="35000"/>
            </a:spcAft>
          </a:pPr>
          <a:r>
            <a:rPr lang="nl-NL" sz="1600" kern="1200" dirty="0" smtClean="0">
              <a:solidFill>
                <a:schemeClr val="tx1"/>
              </a:solidFill>
            </a:rPr>
            <a:t>- Omdat het lekker is (29%)</a:t>
          </a:r>
        </a:p>
        <a:p>
          <a:pPr lvl="0" algn="l" defTabSz="711200">
            <a:lnSpc>
              <a:spcPct val="90000"/>
            </a:lnSpc>
            <a:spcBef>
              <a:spcPct val="0"/>
            </a:spcBef>
            <a:spcAft>
              <a:spcPct val="35000"/>
            </a:spcAft>
          </a:pPr>
          <a:r>
            <a:rPr lang="nl-NL" sz="1600" kern="1200" dirty="0" smtClean="0">
              <a:solidFill>
                <a:schemeClr val="tx1"/>
              </a:solidFill>
            </a:rPr>
            <a:t>- Betere weerstand (22%)</a:t>
          </a:r>
          <a:endParaRPr lang="nl-NL" sz="1600" kern="1200" dirty="0"/>
        </a:p>
      </dsp:txBody>
      <dsp:txXfrm>
        <a:off x="1823123" y="4090605"/>
        <a:ext cx="6673176" cy="1238631"/>
      </dsp:txXfrm>
    </dsp:sp>
    <dsp:sp modelId="{139D2B70-C120-4211-87D7-556100FDDAF7}">
      <dsp:nvSpPr>
        <dsp:cNvPr id="0" name=""/>
        <dsp:cNvSpPr/>
      </dsp:nvSpPr>
      <dsp:spPr>
        <a:xfrm>
          <a:off x="123863" y="4211346"/>
          <a:ext cx="1699260" cy="990905"/>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xmlns="" val="0"/>
              </a:ext>
            </a:extLst>
          </a:blip>
          <a:srcRect/>
          <a:stretch>
            <a:fillRect/>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682887" y="9427979"/>
            <a:ext cx="668359"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‹nr.›</a:t>
            </a:fld>
            <a:endParaRPr lang="en-US" sz="800" dirty="0">
              <a:solidFill>
                <a:schemeClr val="bg2"/>
              </a:solidFill>
            </a:endParaRPr>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gray">
          <a:xfrm>
            <a:off x="5922417" y="204562"/>
            <a:ext cx="432000" cy="432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xmlns=""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446088" y="820738"/>
            <a:ext cx="4959350" cy="3721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bwMode="gray">
          <a:xfrm>
            <a:off x="446088" y="4728799"/>
            <a:ext cx="5905500" cy="4455882"/>
          </a:xfrm>
          <a:prstGeom prst="rect">
            <a:avLst/>
          </a:prstGeom>
        </p:spPr>
        <p:txBody>
          <a:bodyPr vert="horz" lIns="0" tIns="0" rIns="0" bIns="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7"/>
            <a:r>
              <a:rPr lang="en-US" noProof="0" dirty="0" smtClean="0"/>
              <a:t>Eighth level</a:t>
            </a:r>
          </a:p>
          <a:p>
            <a:pPr lvl="8"/>
            <a:r>
              <a:rPr lang="en-US" noProof="0" dirty="0" smtClean="0"/>
              <a:t>Ninth level</a:t>
            </a:r>
            <a:endParaRPr lang="en-US" noProof="0" dirty="0"/>
          </a:p>
        </p:txBody>
      </p:sp>
      <p:sp>
        <p:nvSpPr>
          <p:cNvPr id="13" name="Slide Number Placeholder 4"/>
          <p:cNvSpPr>
            <a:spLocks noGrp="1"/>
          </p:cNvSpPr>
          <p:nvPr>
            <p:ph type="sldNum" sz="quarter" idx="5"/>
          </p:nvPr>
        </p:nvSpPr>
        <p:spPr bwMode="gray">
          <a:xfrm>
            <a:off x="5682888" y="9427979"/>
            <a:ext cx="668700" cy="288000"/>
          </a:xfrm>
          <a:prstGeom prst="rect">
            <a:avLst/>
          </a:prstGeom>
        </p:spPr>
        <p:txBody>
          <a:bodyPr vert="horz" lIns="0" tIns="0" rIns="0" bIns="0" rtlCol="0" anchor="b"/>
          <a:lstStyle>
            <a:lvl1pPr algn="r">
              <a:defRPr sz="1200"/>
            </a:lvl1pPr>
          </a:lstStyle>
          <a:p>
            <a:r>
              <a:rPr lang="en-US" sz="800" dirty="0" smtClean="0">
                <a:solidFill>
                  <a:schemeClr val="bg2"/>
                </a:solidFill>
              </a:rPr>
              <a:t>Page </a:t>
            </a:r>
            <a:fld id="{631115FC-FCCC-412E-8B45-85A3F482063D}" type="slidenum">
              <a:rPr lang="en-US" sz="800" smtClean="0">
                <a:solidFill>
                  <a:schemeClr val="bg2"/>
                </a:solidFill>
              </a:rPr>
              <a:pPr/>
              <a:t>‹nr.›</a:t>
            </a:fld>
            <a:endParaRPr lang="en-US" sz="800" dirty="0">
              <a:solidFill>
                <a:schemeClr val="bg2"/>
              </a:solidFill>
            </a:endParaRPr>
          </a:p>
        </p:txBody>
      </p:sp>
      <p:sp>
        <p:nvSpPr>
          <p:cNvPr id="6" name="TextBox 5"/>
          <p:cNvSpPr txBox="1"/>
          <p:nvPr/>
        </p:nvSpPr>
        <p:spPr>
          <a:xfrm>
            <a:off x="446088" y="9427939"/>
            <a:ext cx="4969029" cy="288000"/>
          </a:xfrm>
          <a:prstGeom prst="rect">
            <a:avLst/>
          </a:prstGeom>
        </p:spPr>
        <p:txBody>
          <a:bodyPr vert="horz" lIns="0" tIns="0" rIns="0" bIns="0" rtlCol="0" anchor="b"/>
          <a:lstStyle>
            <a:defPPr>
              <a:defRPr lang="en-US"/>
            </a:defPPr>
            <a:lvl1pPr>
              <a:defRPr sz="800">
                <a:solidFill>
                  <a:schemeClr val="bg2"/>
                </a:solidFill>
              </a:defRPr>
            </a:lvl1pPr>
          </a:lstStyle>
          <a:p>
            <a:r>
              <a:rPr lang="en-US" dirty="0"/>
              <a:t>© </a:t>
            </a:r>
            <a:r>
              <a:rPr lang="en-US" dirty="0" err="1"/>
              <a:t>GfK</a:t>
            </a:r>
            <a:r>
              <a:rPr lang="en-US" dirty="0"/>
              <a:t> 2012 | Title of presentation | DD. Month 2012</a:t>
            </a:r>
          </a:p>
        </p:txBody>
      </p:sp>
    </p:spTree>
    <p:extLst>
      <p:ext uri="{BB962C8B-B14F-4D97-AF65-F5344CB8AC3E}">
        <p14:creationId xmlns:p14="http://schemas.microsoft.com/office/powerpoint/2010/main" xmlns=""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mn-lt"/>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mn-lt"/>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1</a:t>
            </a:fld>
            <a:endParaRPr lang="en-US" sz="800" dirty="0">
              <a:solidFill>
                <a:schemeClr val="bg2"/>
              </a:solidFill>
            </a:endParaRPr>
          </a:p>
        </p:txBody>
      </p:sp>
    </p:spTree>
    <p:extLst>
      <p:ext uri="{BB962C8B-B14F-4D97-AF65-F5344CB8AC3E}">
        <p14:creationId xmlns:p14="http://schemas.microsoft.com/office/powerpoint/2010/main" xmlns="" val="1650139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39</a:t>
            </a:fld>
            <a:endParaRPr lang="en-US" sz="800">
              <a:solidFill>
                <a:schemeClr val="bg2"/>
              </a:solidFill>
            </a:endParaRPr>
          </a:p>
        </p:txBody>
      </p:sp>
    </p:spTree>
    <p:extLst>
      <p:ext uri="{BB962C8B-B14F-4D97-AF65-F5344CB8AC3E}">
        <p14:creationId xmlns:p14="http://schemas.microsoft.com/office/powerpoint/2010/main" xmlns="" val="393350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a:t>
            </a:fld>
            <a:endParaRPr lang="en-US" sz="800" dirty="0">
              <a:solidFill>
                <a:schemeClr val="bg2"/>
              </a:solidFill>
            </a:endParaRPr>
          </a:p>
        </p:txBody>
      </p:sp>
    </p:spTree>
    <p:extLst>
      <p:ext uri="{BB962C8B-B14F-4D97-AF65-F5344CB8AC3E}">
        <p14:creationId xmlns:p14="http://schemas.microsoft.com/office/powerpoint/2010/main" xmlns="" val="8674239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a:t>
            </a:fld>
            <a:endParaRPr lang="en-US" sz="800" dirty="0">
              <a:solidFill>
                <a:schemeClr val="bg2"/>
              </a:solidFill>
            </a:endParaRPr>
          </a:p>
        </p:txBody>
      </p:sp>
    </p:spTree>
    <p:extLst>
      <p:ext uri="{BB962C8B-B14F-4D97-AF65-F5344CB8AC3E}">
        <p14:creationId xmlns:p14="http://schemas.microsoft.com/office/powerpoint/2010/main" xmlns="" val="278151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6</a:t>
            </a:fld>
            <a:endParaRPr lang="en-US" sz="800" dirty="0">
              <a:solidFill>
                <a:schemeClr val="bg2"/>
              </a:solidFill>
            </a:endParaRPr>
          </a:p>
        </p:txBody>
      </p:sp>
    </p:spTree>
    <p:extLst>
      <p:ext uri="{BB962C8B-B14F-4D97-AF65-F5344CB8AC3E}">
        <p14:creationId xmlns:p14="http://schemas.microsoft.com/office/powerpoint/2010/main" xmlns="" val="2781512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7</a:t>
            </a:fld>
            <a:endParaRPr lang="en-US" sz="800" dirty="0">
              <a:solidFill>
                <a:schemeClr val="bg2"/>
              </a:solidFill>
            </a:endParaRPr>
          </a:p>
        </p:txBody>
      </p:sp>
    </p:spTree>
    <p:extLst>
      <p:ext uri="{BB962C8B-B14F-4D97-AF65-F5344CB8AC3E}">
        <p14:creationId xmlns:p14="http://schemas.microsoft.com/office/powerpoint/2010/main" xmlns="" val="3036330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13</a:t>
            </a:fld>
            <a:endParaRPr lang="en-US" sz="800" dirty="0">
              <a:solidFill>
                <a:schemeClr val="bg2"/>
              </a:solidFill>
            </a:endParaRPr>
          </a:p>
        </p:txBody>
      </p:sp>
    </p:spTree>
    <p:extLst>
      <p:ext uri="{BB962C8B-B14F-4D97-AF65-F5344CB8AC3E}">
        <p14:creationId xmlns:p14="http://schemas.microsoft.com/office/powerpoint/2010/main" xmlns="" val="303633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23</a:t>
            </a:fld>
            <a:endParaRPr lang="en-US" sz="800" dirty="0">
              <a:solidFill>
                <a:schemeClr val="bg2"/>
              </a:solidFill>
            </a:endParaRPr>
          </a:p>
        </p:txBody>
      </p:sp>
    </p:spTree>
    <p:extLst>
      <p:ext uri="{BB962C8B-B14F-4D97-AF65-F5344CB8AC3E}">
        <p14:creationId xmlns:p14="http://schemas.microsoft.com/office/powerpoint/2010/main" xmlns="" val="303633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31</a:t>
            </a:fld>
            <a:endParaRPr lang="en-US" sz="800" dirty="0">
              <a:solidFill>
                <a:schemeClr val="bg2"/>
              </a:solidFill>
            </a:endParaRPr>
          </a:p>
        </p:txBody>
      </p:sp>
    </p:spTree>
    <p:extLst>
      <p:ext uri="{BB962C8B-B14F-4D97-AF65-F5344CB8AC3E}">
        <p14:creationId xmlns:p14="http://schemas.microsoft.com/office/powerpoint/2010/main" xmlns="" val="2781512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smtClean="0">
                <a:solidFill>
                  <a:schemeClr val="bg2"/>
                </a:solidFill>
              </a:rPr>
              <a:t>Page </a:t>
            </a:r>
            <a:fld id="{631115FC-FCCC-412E-8B45-85A3F482063D}" type="slidenum">
              <a:rPr lang="en-US" sz="800" smtClean="0">
                <a:solidFill>
                  <a:schemeClr val="bg2"/>
                </a:solidFill>
              </a:rPr>
              <a:pPr/>
              <a:t>38</a:t>
            </a:fld>
            <a:endParaRPr lang="en-US" sz="800" dirty="0">
              <a:solidFill>
                <a:schemeClr val="bg2"/>
              </a:solidFill>
            </a:endParaRPr>
          </a:p>
        </p:txBody>
      </p:sp>
    </p:spTree>
    <p:extLst>
      <p:ext uri="{BB962C8B-B14F-4D97-AF65-F5344CB8AC3E}">
        <p14:creationId xmlns:p14="http://schemas.microsoft.com/office/powerpoint/2010/main" xmlns="" val="2781512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smtClean="0"/>
              <a:t>Click to add text</a:t>
            </a:r>
            <a:endParaRPr lang="en-US" dirty="0"/>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smtClean="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Tree>
    <p:extLst>
      <p:ext uri="{BB962C8B-B14F-4D97-AF65-F5344CB8AC3E}">
        <p14:creationId xmlns:p14="http://schemas.microsoft.com/office/powerpoint/2010/main" xmlns="" val="10956043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tx2"/>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xmlns="" val="31699196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xmlns="" val="175170457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e Orang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xmlns="" val="0"/>
              </a:ext>
            </a:extLst>
          </a:blip>
          <a:srcRect/>
          <a:stretch/>
        </p:blipFill>
        <p:spPr bwMode="gray">
          <a:xfrm>
            <a:off x="0" y="0"/>
            <a:ext cx="9144000" cy="6858000"/>
          </a:xfrm>
          <a:prstGeom prst="rect">
            <a:avLst/>
          </a:prstGeom>
        </p:spPr>
      </p:pic>
      <p:grpSp>
        <p:nvGrpSpPr>
          <p:cNvPr id="6" name="Gruppieren 5"/>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5" name="Title 64"/>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xmlns="" val="27012296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smtClean="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smtClean="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4" name="Title 3"/>
          <p:cNvSpPr>
            <a:spLocks noGrp="1"/>
          </p:cNvSpPr>
          <p:nvPr>
            <p:ph type="title" hasCustomPrompt="1"/>
          </p:nvPr>
        </p:nvSpPr>
        <p:spPr bwMode="gray"/>
        <p:txBody>
          <a:bodyPr/>
          <a:lstStyle>
            <a:lvl1pPr>
              <a:defRPr/>
            </a:lvl1pPr>
          </a:lstStyle>
          <a:p>
            <a:r>
              <a:rPr lang="en-US" dirty="0" smtClean="0"/>
              <a:t>Click to add text</a:t>
            </a:r>
            <a:endParaRPr lang="en-GB" dirty="0"/>
          </a:p>
        </p:txBody>
      </p:sp>
    </p:spTree>
    <p:extLst>
      <p:ext uri="{BB962C8B-B14F-4D97-AF65-F5344CB8AC3E}">
        <p14:creationId xmlns:p14="http://schemas.microsoft.com/office/powerpoint/2010/main" xmlns="" val="33811704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smtClean="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smtClean="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smtClean="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smtClean="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smtClean="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smtClean="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xmlns="" val="354654017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5" name="Picture 1"/>
          <p:cNvPicPr>
            <a:picLocks noChangeAspect="1"/>
          </p:cNvPicPr>
          <p:nvPr userDrawn="1"/>
        </p:nvPicPr>
        <p:blipFill rotWithShape="1">
          <a:blip r:embed="rId2">
            <a:extLst>
              <a:ext uri="{28A0092B-C50C-407E-A947-70E740481C1C}">
                <a14:useLocalDpi xmlns:a14="http://schemas.microsoft.com/office/drawing/2010/main" xmlns="" val="0"/>
              </a:ext>
            </a:extLst>
          </a:blip>
          <a:srcRect/>
          <a:stretch/>
        </p:blipFill>
        <p:spPr bwMode="gray">
          <a:xfrm>
            <a:off x="0" y="0"/>
            <a:ext cx="9144000" cy="6858000"/>
          </a:xfrm>
          <a:prstGeom prst="rect">
            <a:avLst/>
          </a:prstGeom>
        </p:spPr>
      </p:pic>
      <p:sp>
        <p:nvSpPr>
          <p:cNvPr id="3" name="Title 2"/>
          <p:cNvSpPr>
            <a:spLocks noGrp="1"/>
          </p:cNvSpPr>
          <p:nvPr>
            <p:ph type="title" hasCustomPrompt="1"/>
          </p:nvPr>
        </p:nvSpPr>
        <p:spPr bwMode="gray">
          <a:xfrm>
            <a:off x="323528" y="1123950"/>
            <a:ext cx="8496944" cy="2665413"/>
          </a:xfrm>
        </p:spPr>
        <p:txBody>
          <a:bodyPr anchor="b"/>
          <a:lstStyle>
            <a:lvl1pPr>
              <a:defRPr sz="3800" cap="all" baseline="0">
                <a:solidFill>
                  <a:schemeClr val="bg1"/>
                </a:solidFill>
                <a:latin typeface="Arial" pitchFamily="34" charset="0"/>
              </a:defRPr>
            </a:lvl1pPr>
          </a:lstStyle>
          <a:p>
            <a:r>
              <a:rPr lang="en-US" noProof="0" dirty="0" smtClean="0"/>
              <a:t>Click to add text</a:t>
            </a:r>
          </a:p>
        </p:txBody>
      </p:sp>
      <p:sp>
        <p:nvSpPr>
          <p:cNvPr id="6" name="Text Placeholder 5"/>
          <p:cNvSpPr>
            <a:spLocks noGrp="1"/>
          </p:cNvSpPr>
          <p:nvPr>
            <p:ph type="body" sz="quarter" idx="10" hasCustomPrompt="1"/>
          </p:nvPr>
        </p:nvSpPr>
        <p:spPr bwMode="gray">
          <a:xfrm>
            <a:off x="323528" y="6237312"/>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grpSp>
        <p:nvGrpSpPr>
          <p:cNvPr id="5" name="Gruppieren 4"/>
          <p:cNvGrpSpPr/>
          <p:nvPr userDrawn="1"/>
        </p:nvGrpSpPr>
        <p:grpSpPr bwMode="gray">
          <a:xfrm>
            <a:off x="-324680" y="-315520"/>
            <a:ext cx="9793360" cy="7489040"/>
            <a:chOff x="-324680" y="-315520"/>
            <a:chExt cx="9793360" cy="7489040"/>
          </a:xfrm>
        </p:grpSpPr>
        <p:grpSp>
          <p:nvGrpSpPr>
            <p:cNvPr id="7" name="Gruppieren 6"/>
            <p:cNvGrpSpPr/>
            <p:nvPr/>
          </p:nvGrpSpPr>
          <p:grpSpPr bwMode="gray">
            <a:xfrm>
              <a:off x="-324680" y="908650"/>
              <a:ext cx="216030" cy="5688790"/>
              <a:chOff x="-540710" y="908650"/>
              <a:chExt cx="432060" cy="5688790"/>
            </a:xfrm>
          </p:grpSpPr>
          <p:cxnSp>
            <p:nvCxnSpPr>
              <p:cNvPr id="60" name="Gerade Verbindung 59"/>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850" y="-315520"/>
              <a:ext cx="8496740" cy="216030"/>
              <a:chOff x="323850" y="-531550"/>
              <a:chExt cx="8496740" cy="432060"/>
            </a:xfrm>
          </p:grpSpPr>
          <p:cxnSp>
            <p:nvCxnSpPr>
              <p:cNvPr id="48" name="Gerade Verbindung 47"/>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323410" y="6957490"/>
              <a:ext cx="8496740" cy="216030"/>
              <a:chOff x="323850" y="-531550"/>
              <a:chExt cx="8496740" cy="432060"/>
            </a:xfrm>
          </p:grpSpPr>
          <p:cxnSp>
            <p:nvCxnSpPr>
              <p:cNvPr id="36" name="Gerade Verbindung 3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uppieren 9"/>
            <p:cNvGrpSpPr/>
            <p:nvPr/>
          </p:nvGrpSpPr>
          <p:grpSpPr bwMode="gray">
            <a:xfrm>
              <a:off x="9252650" y="908650"/>
              <a:ext cx="216030" cy="5688790"/>
              <a:chOff x="-540710" y="908650"/>
              <a:chExt cx="432060" cy="5688790"/>
            </a:xfrm>
          </p:grpSpPr>
          <p:cxnSp>
            <p:nvCxnSpPr>
              <p:cNvPr id="23" name="Gerade Verbindung 2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6" name="Text Placeholder 5"/>
          <p:cNvSpPr>
            <a:spLocks noGrp="1"/>
          </p:cNvSpPr>
          <p:nvPr>
            <p:ph type="body" sz="quarter" idx="11" hasCustomPrompt="1"/>
          </p:nvPr>
        </p:nvSpPr>
        <p:spPr bwMode="gray">
          <a:xfrm>
            <a:off x="323528" y="6021288"/>
            <a:ext cx="8496944" cy="216024"/>
          </a:xfrm>
        </p:spPr>
        <p:txBody>
          <a:bodyPr anchor="b"/>
          <a:lstStyle>
            <a:lvl1pPr marL="0" indent="0">
              <a:spcBef>
                <a:spcPts val="0"/>
              </a:spcBef>
              <a:spcAft>
                <a:spcPts val="0"/>
              </a:spcAft>
              <a:buFontTx/>
              <a:buNone/>
              <a:defRPr sz="1200" baseline="0">
                <a:solidFill>
                  <a:schemeClr val="bg1"/>
                </a:solidFill>
              </a:defRPr>
            </a:lvl1pPr>
            <a:lvl2pPr marL="0" indent="0">
              <a:spcBef>
                <a:spcPts val="0"/>
              </a:spcBef>
              <a:spcAft>
                <a:spcPts val="0"/>
              </a:spcAft>
              <a:buFontTx/>
              <a:buNone/>
              <a:defRPr sz="1200">
                <a:solidFill>
                  <a:schemeClr val="bg1"/>
                </a:solidFill>
              </a:defRPr>
            </a:lvl2pPr>
            <a:lvl3pPr marL="0" indent="0">
              <a:spcBef>
                <a:spcPts val="0"/>
              </a:spcBef>
              <a:spcAft>
                <a:spcPts val="0"/>
              </a:spcAft>
              <a:buFontTx/>
              <a:buNone/>
              <a:defRPr sz="1200">
                <a:solidFill>
                  <a:schemeClr val="bg1"/>
                </a:solidFill>
              </a:defRPr>
            </a:lvl3pPr>
            <a:lvl4pPr marL="0" indent="0">
              <a:spcBef>
                <a:spcPts val="0"/>
              </a:spcBef>
              <a:spcAft>
                <a:spcPts val="0"/>
              </a:spcAft>
              <a:buFontTx/>
              <a:buNone/>
              <a:defRPr sz="1200">
                <a:solidFill>
                  <a:schemeClr val="bg1"/>
                </a:solidFill>
              </a:defRPr>
            </a:lvl4pPr>
            <a:lvl5pPr marL="0" indent="0">
              <a:spcBef>
                <a:spcPts val="0"/>
              </a:spcBef>
              <a:spcAft>
                <a:spcPts val="0"/>
              </a:spcAft>
              <a:buFontTx/>
              <a:buNone/>
              <a:defRPr sz="1200">
                <a:solidFill>
                  <a:schemeClr val="bg1"/>
                </a:solidFill>
              </a:defRPr>
            </a:lvl5pPr>
            <a:lvl6pPr marL="0" indent="0">
              <a:spcBef>
                <a:spcPts val="0"/>
              </a:spcBef>
              <a:spcAft>
                <a:spcPts val="0"/>
              </a:spcAft>
              <a:buFontTx/>
              <a:buNone/>
              <a:defRPr sz="1200">
                <a:solidFill>
                  <a:schemeClr val="bg1"/>
                </a:solidFill>
              </a:defRPr>
            </a:lvl6pPr>
            <a:lvl7pPr marL="0" indent="0">
              <a:spcBef>
                <a:spcPts val="0"/>
              </a:spcBef>
              <a:spcAft>
                <a:spcPts val="0"/>
              </a:spcAft>
              <a:buFontTx/>
              <a:buNone/>
              <a:defRPr sz="1200">
                <a:solidFill>
                  <a:schemeClr val="bg1"/>
                </a:solidFill>
              </a:defRPr>
            </a:lvl7pPr>
            <a:lvl8pPr marL="0" indent="0">
              <a:spcBef>
                <a:spcPts val="0"/>
              </a:spcBef>
              <a:spcAft>
                <a:spcPts val="0"/>
              </a:spcAft>
              <a:buFontTx/>
              <a:buNone/>
              <a:defRPr sz="1200">
                <a:solidFill>
                  <a:schemeClr val="bg1"/>
                </a:solidFill>
              </a:defRPr>
            </a:lvl8pPr>
            <a:lvl9pPr marL="0" indent="0">
              <a:spcBef>
                <a:spcPts val="0"/>
              </a:spcBef>
              <a:spcAft>
                <a:spcPts val="0"/>
              </a:spcAft>
              <a:buFontTx/>
              <a:buNone/>
              <a:defRPr sz="1200">
                <a:solidFill>
                  <a:schemeClr val="bg1"/>
                </a:solidFill>
              </a:defRPr>
            </a:lvl9pPr>
          </a:lstStyle>
          <a:p>
            <a:pPr lvl="0"/>
            <a:r>
              <a:rPr lang="en-US" noProof="0" dirty="0" smtClean="0"/>
              <a:t>Click to add text</a:t>
            </a:r>
          </a:p>
        </p:txBody>
      </p:sp>
    </p:spTree>
    <p:extLst>
      <p:ext uri="{BB962C8B-B14F-4D97-AF65-F5344CB8AC3E}">
        <p14:creationId xmlns:p14="http://schemas.microsoft.com/office/powerpoint/2010/main" xmlns="" val="368879790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extLst>
      <p:ext uri="{BB962C8B-B14F-4D97-AF65-F5344CB8AC3E}">
        <p14:creationId xmlns:p14="http://schemas.microsoft.com/office/powerpoint/2010/main" xmlns="" val="238092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smtClean="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smtClean="0"/>
              <a:t>Click to edit Master subtitle style</a:t>
            </a:r>
          </a:p>
          <a:p>
            <a:endParaRPr lang="en-US" dirty="0" smtClean="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en-US" sz="1600" dirty="0" err="1" smtClean="0">
              <a:solidFill>
                <a:schemeClr val="tx1"/>
              </a:solidFill>
              <a:latin typeface="Arial" pitchFamily="34" charset="0"/>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smtClean="0"/>
              <a:t>Click to add text</a:t>
            </a:r>
          </a:p>
        </p:txBody>
      </p:sp>
    </p:spTree>
    <p:extLst>
      <p:ext uri="{BB962C8B-B14F-4D97-AF65-F5344CB8AC3E}">
        <p14:creationId xmlns:p14="http://schemas.microsoft.com/office/powerpoint/2010/main" xmlns="" val="40925820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tx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smtClean="0"/>
              <a:t>Click to add text</a:t>
            </a:r>
          </a:p>
          <a:p>
            <a:pPr lvl="1"/>
            <a:r>
              <a:rPr lang="en-US" dirty="0" smtClean="0"/>
              <a:t>Second level</a:t>
            </a:r>
          </a:p>
          <a:p>
            <a:pPr lvl="2"/>
            <a:endParaRPr lang="en-US" dirty="0" smtClean="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smtClean="0"/>
              <a:pPr algn="r"/>
              <a:t>‹nr.›</a:t>
            </a:fld>
            <a:endParaRPr lang="en-US" dirty="0"/>
          </a:p>
        </p:txBody>
      </p:sp>
    </p:spTree>
    <p:extLst>
      <p:ext uri="{BB962C8B-B14F-4D97-AF65-F5344CB8AC3E}">
        <p14:creationId xmlns:p14="http://schemas.microsoft.com/office/powerpoint/2010/main" xmlns="" val="32672523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xmlns="" val="19096056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smtClean="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6"/>
              </a:gs>
              <a:gs pos="100000">
                <a:srgbClr val="F9B200"/>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smtClean="0">
              <a:solidFill>
                <a:schemeClr val="tx1"/>
              </a:solidFill>
              <a:latin typeface="Arial" pitchFamily="34" charset="0"/>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endParaRPr lang="de-DE" sz="1600" dirty="0" err="1" smtClean="0">
              <a:solidFill>
                <a:schemeClr val="tx1"/>
              </a:solidFill>
              <a:latin typeface="Arial" pitchFamily="34" charset="0"/>
            </a:endParaRPr>
          </a:p>
        </p:txBody>
      </p:sp>
    </p:spTree>
    <p:extLst>
      <p:ext uri="{BB962C8B-B14F-4D97-AF65-F5344CB8AC3E}">
        <p14:creationId xmlns:p14="http://schemas.microsoft.com/office/powerpoint/2010/main" xmlns="" val="3121137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smtClean="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xmlns="" val="2991892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smtClean="0"/>
              <a:t>Click to add text</a:t>
            </a:r>
            <a:endParaRPr lang="en-GB" dirty="0"/>
          </a:p>
        </p:txBody>
      </p:sp>
    </p:spTree>
    <p:extLst>
      <p:ext uri="{BB962C8B-B14F-4D97-AF65-F5344CB8AC3E}">
        <p14:creationId xmlns:p14="http://schemas.microsoft.com/office/powerpoint/2010/main" xmlns="" val="391731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smtClean="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xmlns="" val="225044017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smtClean="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smtClean="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Tree>
    <p:extLst>
      <p:ext uri="{BB962C8B-B14F-4D97-AF65-F5344CB8AC3E}">
        <p14:creationId xmlns:p14="http://schemas.microsoft.com/office/powerpoint/2010/main" xmlns="" val="20684519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hyperlink" Target="http://www.voedingscentrum.nl/"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0" cstate="print">
            <a:extLst>
              <a:ext uri="{28A0092B-C50C-407E-A947-70E740481C1C}">
                <a14:useLocalDpi xmlns:a14="http://schemas.microsoft.com/office/drawing/2010/main" xmlns="" val="0"/>
              </a:ext>
            </a:extLst>
          </a:blip>
          <a:stretch>
            <a:fillRect/>
          </a:stretch>
        </p:blipFill>
        <p:spPr bwMode="gray">
          <a:xfrm>
            <a:off x="8170863" y="260560"/>
            <a:ext cx="649287" cy="64928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bwMode="gray">
          <a:xfrm>
            <a:off x="323850" y="260648"/>
            <a:ext cx="6335713" cy="647402"/>
          </a:xfrm>
          <a:prstGeom prst="rect">
            <a:avLst/>
          </a:prstGeom>
        </p:spPr>
        <p:txBody>
          <a:bodyPr vert="horz" lIns="0" tIns="0" rIns="0" bIns="0" rtlCol="0" anchor="b" anchorCtr="0">
            <a:noAutofit/>
          </a:bodyPr>
          <a:lstStyle/>
          <a:p>
            <a:r>
              <a:rPr lang="en-US" noProof="0" dirty="0" smtClean="0"/>
              <a:t>Click to add text</a:t>
            </a:r>
            <a:endParaRPr lang="en-US" noProof="0" dirty="0"/>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smtClean="0"/>
              <a:t>Click to add text</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a:p>
            <a:pPr lvl="5"/>
            <a:r>
              <a:rPr lang="en-US" noProof="0" dirty="0" smtClean="0"/>
              <a:t>Sixth level</a:t>
            </a:r>
          </a:p>
          <a:p>
            <a:pPr lvl="6"/>
            <a:r>
              <a:rPr lang="en-US" noProof="0" dirty="0" smtClean="0"/>
              <a:t>Seventh level</a:t>
            </a:r>
          </a:p>
          <a:p>
            <a:pPr lvl="6"/>
            <a:r>
              <a:rPr lang="en-US" noProof="0" dirty="0" smtClean="0"/>
              <a:t>Eighth level</a:t>
            </a:r>
          </a:p>
          <a:p>
            <a:pPr lvl="8"/>
            <a:r>
              <a:rPr lang="en-US" noProof="0" dirty="0" smtClean="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buFont typeface="Courier New" pitchFamily="49" charset="0"/>
              <a:buNone/>
            </a:pPr>
            <a:endParaRPr lang="en-US" sz="1600" dirty="0" smtClean="0">
              <a:solidFill>
                <a:schemeClr val="tx1"/>
              </a:solidFill>
              <a:latin typeface="Arial" pitchFamily="34" charset="0"/>
            </a:endParaRPr>
          </a:p>
        </p:txBody>
      </p:sp>
      <p:cxnSp>
        <p:nvCxnSpPr>
          <p:cNvPr id="10" name="Straight Connector 8"/>
          <p:cNvCxnSpPr/>
          <p:nvPr/>
        </p:nvCxnSpPr>
        <p:spPr bwMode="gray">
          <a:xfrm>
            <a:off x="8028480" y="260350"/>
            <a:ext cx="0" cy="64770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indent="0">
              <a:tabLst/>
            </a:pPr>
            <a:r>
              <a:rPr lang="en-US" sz="800" noProof="0" dirty="0" smtClean="0">
                <a:solidFill>
                  <a:schemeClr val="bg2"/>
                </a:solidFill>
                <a:latin typeface="Arial" pitchFamily="34" charset="0"/>
              </a:rPr>
              <a:t>© GfK 2014 | </a:t>
            </a:r>
            <a:r>
              <a:rPr lang="en-US" sz="800" noProof="0" dirty="0" err="1" smtClean="0">
                <a:solidFill>
                  <a:schemeClr val="bg2"/>
                </a:solidFill>
                <a:latin typeface="Arial" pitchFamily="34" charset="0"/>
              </a:rPr>
              <a:t>Quickscan</a:t>
            </a:r>
            <a:r>
              <a:rPr lang="en-US" sz="800" noProof="0" dirty="0" smtClean="0">
                <a:solidFill>
                  <a:schemeClr val="bg2"/>
                </a:solidFill>
                <a:latin typeface="Arial" pitchFamily="34" charset="0"/>
              </a:rPr>
              <a:t> </a:t>
            </a:r>
            <a:r>
              <a:rPr lang="en-US" sz="800" noProof="0" dirty="0" err="1" smtClean="0">
                <a:solidFill>
                  <a:schemeClr val="bg2"/>
                </a:solidFill>
                <a:latin typeface="Arial" pitchFamily="34" charset="0"/>
              </a:rPr>
              <a:t>Superfoods</a:t>
            </a:r>
            <a:r>
              <a:rPr lang="en-US" sz="800" noProof="0" dirty="0" smtClean="0">
                <a:solidFill>
                  <a:schemeClr val="bg2"/>
                </a:solidFill>
                <a:latin typeface="Arial" pitchFamily="34" charset="0"/>
              </a:rPr>
              <a:t> | </a:t>
            </a:r>
            <a:r>
              <a:rPr lang="en-US" sz="800" noProof="0" dirty="0" err="1" smtClean="0">
                <a:solidFill>
                  <a:schemeClr val="bg2"/>
                </a:solidFill>
                <a:latin typeface="Arial" pitchFamily="34" charset="0"/>
              </a:rPr>
              <a:t>Januari</a:t>
            </a:r>
            <a:r>
              <a:rPr lang="en-US" sz="800" noProof="0" dirty="0" smtClean="0">
                <a:solidFill>
                  <a:schemeClr val="bg2"/>
                </a:solidFill>
                <a:latin typeface="Arial" pitchFamily="34" charset="0"/>
              </a:rPr>
              <a:t> 2014</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r"/>
            <a:fld id="{C2ABCC37-C314-4D17-9583-6D754EDEC568}" type="slidenum">
              <a:rPr lang="en-US" sz="800" noProof="0" smtClean="0">
                <a:solidFill>
                  <a:schemeClr val="bg2"/>
                </a:solidFill>
                <a:latin typeface="Arial" pitchFamily="34" charset="0"/>
              </a:rPr>
              <a:pPr lvl="0" algn="r"/>
              <a:t>‹nr.›</a:t>
            </a:fld>
            <a:endParaRPr lang="en-US" sz="800" noProof="0" smtClean="0">
              <a:solidFill>
                <a:schemeClr val="bg2"/>
              </a:solidFill>
              <a:latin typeface="Arial" pitchFamily="34" charset="0"/>
            </a:endParaRPr>
          </a:p>
        </p:txBody>
      </p:sp>
      <p:pic>
        <p:nvPicPr>
          <p:cNvPr id="76" name="Picture 1" descr="c4f12caabd284f65849f04a1f0799d38">
            <a:hlinkClick r:id="rId21"/>
          </p:cNvPr>
          <p:cNvPicPr>
            <a:picLocks noChangeAspect="1" noChangeArrowheads="1"/>
          </p:cNvPicPr>
          <p:nvPr userDrawn="1"/>
        </p:nvPicPr>
        <p:blipFill>
          <a:blip r:embed="rId22">
            <a:extLst>
              <a:ext uri="{28A0092B-C50C-407E-A947-70E740481C1C}">
                <a14:useLocalDpi xmlns:a14="http://schemas.microsoft.com/office/drawing/2010/main" xmlns="" val="0"/>
              </a:ext>
            </a:extLst>
          </a:blip>
          <a:srcRect/>
          <a:stretch>
            <a:fillRect/>
          </a:stretch>
        </p:blipFill>
        <p:spPr bwMode="auto">
          <a:xfrm>
            <a:off x="6732240" y="448389"/>
            <a:ext cx="1224136" cy="278213"/>
          </a:xfrm>
          <a:prstGeom prst="rect">
            <a:avLst/>
          </a:prstGeom>
          <a:noFill/>
          <a:ln w="9525">
            <a:noFill/>
            <a:miter lim="800000"/>
            <a:headEnd/>
            <a:tailEnd/>
          </a:ln>
        </p:spPr>
      </p:pic>
    </p:spTree>
    <p:extLst>
      <p:ext uri="{BB962C8B-B14F-4D97-AF65-F5344CB8AC3E}">
        <p14:creationId xmlns:p14="http://schemas.microsoft.com/office/powerpoint/2010/main" xmlns="" val="155713380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9" r:id="rId3"/>
    <p:sldLayoutId id="2147483676" r:id="rId4"/>
    <p:sldLayoutId id="2147483677" r:id="rId5"/>
    <p:sldLayoutId id="2147483654" r:id="rId6"/>
    <p:sldLayoutId id="2147483650" r:id="rId7"/>
    <p:sldLayoutId id="2147483652" r:id="rId8"/>
    <p:sldLayoutId id="2147483675" r:id="rId9"/>
    <p:sldLayoutId id="2147483664" r:id="rId10"/>
    <p:sldLayoutId id="2147483673" r:id="rId11"/>
    <p:sldLayoutId id="2147483665" r:id="rId12"/>
    <p:sldLayoutId id="2147483668" r:id="rId13"/>
    <p:sldLayoutId id="2147483670" r:id="rId14"/>
    <p:sldLayoutId id="2147483671" r:id="rId15"/>
    <p:sldLayoutId id="2147483678" r:id="rId16"/>
  </p:sldLayoutIdLst>
  <p:timing>
    <p:tnLst>
      <p:par>
        <p:cTn id="1" dur="indefinite" restart="never" nodeType="tmRoot"/>
      </p:par>
    </p:tnLst>
  </p:timing>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bwMode="gray"/>
        <p:txBody>
          <a:bodyPr/>
          <a:lstStyle/>
          <a:p>
            <a:r>
              <a:rPr lang="en-US" sz="4800" dirty="0" smtClean="0"/>
              <a:t/>
            </a:r>
            <a:br>
              <a:rPr lang="en-US" sz="4800" dirty="0" smtClean="0"/>
            </a:br>
            <a:r>
              <a:rPr lang="en-US" sz="4800" dirty="0" err="1" smtClean="0"/>
              <a:t>Quickscan</a:t>
            </a:r>
            <a:r>
              <a:rPr lang="en-US" sz="4800" dirty="0" smtClean="0"/>
              <a:t> </a:t>
            </a:r>
            <a:r>
              <a:rPr lang="en-US" sz="4800" dirty="0" err="1" smtClean="0"/>
              <a:t>superfoods</a:t>
            </a:r>
            <a:endParaRPr lang="en-US" sz="4000" i="1" dirty="0"/>
          </a:p>
        </p:txBody>
      </p:sp>
      <p:sp>
        <p:nvSpPr>
          <p:cNvPr id="9" name="Subtitle 8"/>
          <p:cNvSpPr>
            <a:spLocks noGrp="1"/>
          </p:cNvSpPr>
          <p:nvPr>
            <p:ph type="subTitle" idx="1"/>
          </p:nvPr>
        </p:nvSpPr>
        <p:spPr bwMode="gray"/>
        <p:txBody>
          <a:bodyPr/>
          <a:lstStyle/>
          <a:p>
            <a:r>
              <a:rPr lang="en-US" dirty="0" smtClean="0"/>
              <a:t>Marcel Temminghoff</a:t>
            </a:r>
          </a:p>
          <a:p>
            <a:r>
              <a:rPr lang="en-US" dirty="0" smtClean="0"/>
              <a:t>Jolanda van Oirschot</a:t>
            </a:r>
          </a:p>
          <a:p>
            <a:r>
              <a:rPr lang="en-US" dirty="0" smtClean="0"/>
              <a:t>Stephan Santegoets</a:t>
            </a:r>
          </a:p>
          <a:p>
            <a:r>
              <a:rPr lang="en-US" sz="1600" i="1" dirty="0" smtClean="0"/>
              <a:t>Project 17767</a:t>
            </a:r>
            <a:endParaRPr lang="en-US" sz="1600" i="1" dirty="0"/>
          </a:p>
          <a:p>
            <a:endParaRPr lang="en-US" dirty="0" smtClean="0"/>
          </a:p>
          <a:p>
            <a:endParaRPr lang="en-US" i="1" dirty="0"/>
          </a:p>
        </p:txBody>
      </p:sp>
      <p:sp>
        <p:nvSpPr>
          <p:cNvPr id="10" name="Text Placeholder 9"/>
          <p:cNvSpPr>
            <a:spLocks noGrp="1"/>
          </p:cNvSpPr>
          <p:nvPr>
            <p:ph type="body" sz="quarter" idx="10"/>
          </p:nvPr>
        </p:nvSpPr>
        <p:spPr bwMode="gray">
          <a:xfrm>
            <a:off x="395536" y="6236078"/>
            <a:ext cx="8496944" cy="216024"/>
          </a:xfrm>
        </p:spPr>
        <p:txBody>
          <a:bodyPr/>
          <a:lstStyle/>
          <a:p>
            <a:r>
              <a:rPr lang="en-US" dirty="0" err="1" smtClean="0"/>
              <a:t>Januari</a:t>
            </a:r>
            <a:r>
              <a:rPr lang="en-US" dirty="0" smtClean="0"/>
              <a:t> 2014</a:t>
            </a: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4716016" y="4293096"/>
            <a:ext cx="3672408" cy="206417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23528" y="332656"/>
            <a:ext cx="3744416" cy="2272787"/>
          </a:xfrm>
          <a:prstGeom prst="rect">
            <a:avLst/>
          </a:prstGeom>
        </p:spPr>
      </p:pic>
    </p:spTree>
    <p:extLst>
      <p:ext uri="{BB962C8B-B14F-4D97-AF65-F5344CB8AC3E}">
        <p14:creationId xmlns:p14="http://schemas.microsoft.com/office/powerpoint/2010/main" xmlns="" val="3164418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125414"/>
            <a:ext cx="705678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Producten of (</a:t>
            </a:r>
            <a:r>
              <a:rPr lang="nl-NL" sz="1100" b="1" dirty="0" err="1" smtClean="0"/>
              <a:t>voedings</a:t>
            </a:r>
            <a:r>
              <a:rPr lang="nl-NL" sz="1100" b="1" dirty="0" smtClean="0"/>
              <a:t>)stoffen waaraan men denkt bij het begrip ‘</a:t>
            </a:r>
            <a:r>
              <a:rPr lang="nl-NL" sz="1100" b="1" dirty="0" err="1" smtClean="0"/>
              <a:t>superfoods</a:t>
            </a:r>
            <a:r>
              <a:rPr lang="nl-NL" sz="1100" b="1" dirty="0" smtClean="0"/>
              <a:t>’ - spontaan </a:t>
            </a:r>
            <a:r>
              <a:rPr lang="nl-NL" sz="1100" dirty="0" smtClean="0"/>
              <a:t>(vraag 2)</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552406" cy="1080120"/>
          </a:xfrm>
        </p:spPr>
        <p:txBody>
          <a:bodyPr/>
          <a:lstStyle/>
          <a:p>
            <a:r>
              <a:rPr lang="nl-NL" dirty="0" smtClean="0"/>
              <a:t>Vooral groente, vitaminen, gezonde producten en fruit worden spontaan als </a:t>
            </a:r>
            <a:r>
              <a:rPr lang="nl-NL" dirty="0" err="1" smtClean="0"/>
              <a:t>superfoods</a:t>
            </a:r>
            <a:r>
              <a:rPr lang="nl-NL" dirty="0" smtClean="0"/>
              <a:t> genoemd. Specifieke </a:t>
            </a:r>
            <a:r>
              <a:rPr lang="nl-NL" dirty="0" err="1" smtClean="0"/>
              <a:t>superfoods</a:t>
            </a:r>
            <a:r>
              <a:rPr lang="nl-NL" dirty="0" smtClean="0"/>
              <a:t> worden door maximaal 5% genoemd. In totaal noemt 16% een of meer specifieke </a:t>
            </a:r>
            <a:r>
              <a:rPr lang="nl-NL" dirty="0" err="1" smtClean="0"/>
              <a:t>superfoods</a:t>
            </a:r>
            <a:r>
              <a:rPr lang="nl-NL" dirty="0" smtClean="0"/>
              <a:t>.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645947"/>
            <a:ext cx="8064500" cy="50954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Flowchart: Process 6"/>
          <p:cNvSpPr/>
          <p:nvPr/>
        </p:nvSpPr>
        <p:spPr bwMode="gray">
          <a:xfrm>
            <a:off x="7380312" y="1190623"/>
            <a:ext cx="576064" cy="58701"/>
          </a:xfrm>
          <a:prstGeom prst="flowChartProcess">
            <a:avLst/>
          </a:prstGeom>
          <a:solidFill>
            <a:srgbClr val="9BBB5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nl-NL" sz="1600" dirty="0" err="1" smtClean="0">
              <a:solidFill>
                <a:schemeClr val="tx1"/>
              </a:solidFill>
              <a:latin typeface="Arial" pitchFamily="34" charset="0"/>
              <a:cs typeface="Arial" pitchFamily="34" charset="0"/>
            </a:endParaRPr>
          </a:p>
        </p:txBody>
      </p:sp>
      <p:sp>
        <p:nvSpPr>
          <p:cNvPr id="8" name="TextBox 7"/>
          <p:cNvSpPr txBox="1"/>
          <p:nvPr/>
        </p:nvSpPr>
        <p:spPr>
          <a:xfrm>
            <a:off x="8028384" y="1052736"/>
            <a:ext cx="936104" cy="396379"/>
          </a:xfrm>
          <a:prstGeom prst="rect">
            <a:avLst/>
          </a:prstGeom>
          <a:noFill/>
        </p:spPr>
        <p:txBody>
          <a:bodyPr wrap="square" lIns="0" tIns="0" rIns="0" bIns="0" rtlCol="0">
            <a:noAutofit/>
          </a:bodyPr>
          <a:lstStyle/>
          <a:p>
            <a:pPr>
              <a:spcBef>
                <a:spcPts val="300"/>
              </a:spcBef>
            </a:pPr>
            <a:r>
              <a:rPr lang="nl-NL" sz="900" dirty="0" err="1" smtClean="0">
                <a:latin typeface="Arial" pitchFamily="34" charset="0"/>
                <a:cs typeface="Arial" pitchFamily="34" charset="0"/>
              </a:rPr>
              <a:t>Superfoods</a:t>
            </a:r>
            <a:r>
              <a:rPr lang="nl-NL" sz="900" dirty="0" smtClean="0">
                <a:latin typeface="Arial" pitchFamily="34" charset="0"/>
                <a:cs typeface="Arial" pitchFamily="34" charset="0"/>
              </a:rPr>
              <a:t> volgens definitie Voedingscentrum</a:t>
            </a:r>
          </a:p>
        </p:txBody>
      </p:sp>
    </p:spTree>
    <p:extLst>
      <p:ext uri="{BB962C8B-B14F-4D97-AF65-F5344CB8AC3E}">
        <p14:creationId xmlns:p14="http://schemas.microsoft.com/office/powerpoint/2010/main" xmlns="" val="4276918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5435"/>
            <a:ext cx="8064500" cy="3815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557462"/>
            <a:ext cx="813690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Bekendheid met begrip ‘</a:t>
            </a:r>
            <a:r>
              <a:rPr lang="nl-NL" sz="1100" b="1" dirty="0" err="1" smtClean="0"/>
              <a:t>superfoods</a:t>
            </a:r>
            <a:r>
              <a:rPr lang="nl-NL" sz="1100" b="1" dirty="0" smtClean="0"/>
              <a:t>’ - geholpen </a:t>
            </a:r>
          </a:p>
          <a:p>
            <a:r>
              <a:rPr lang="nl-NL" sz="1000" dirty="0" smtClean="0"/>
              <a:t>(vraag 3a+3b: </a:t>
            </a:r>
            <a:r>
              <a:rPr lang="nl-NL" sz="1000" dirty="0"/>
              <a:t>Zojuist heeft u de definitie van </a:t>
            </a:r>
            <a:r>
              <a:rPr lang="nl-NL" sz="1000" dirty="0" err="1"/>
              <a:t>superfoods</a:t>
            </a:r>
            <a:r>
              <a:rPr lang="nl-NL" sz="1000" dirty="0"/>
              <a:t> </a:t>
            </a:r>
            <a:r>
              <a:rPr lang="nl-NL" sz="1000" i="1" dirty="0"/>
              <a:t> </a:t>
            </a:r>
            <a:r>
              <a:rPr lang="nl-NL" sz="1000" dirty="0" smtClean="0"/>
              <a:t>kunnen </a:t>
            </a:r>
            <a:r>
              <a:rPr lang="nl-NL" sz="1000" dirty="0"/>
              <a:t>lezen. </a:t>
            </a:r>
            <a:r>
              <a:rPr lang="nl-NL" sz="1000" dirty="0" smtClean="0"/>
              <a:t>In </a:t>
            </a:r>
            <a:r>
              <a:rPr lang="nl-NL" sz="1000" dirty="0"/>
              <a:t>hoeverre bent u nu bekend met het begrip ‘</a:t>
            </a:r>
            <a:r>
              <a:rPr lang="nl-NL" sz="1000" dirty="0" err="1"/>
              <a:t>superfoods</a:t>
            </a:r>
            <a:r>
              <a:rPr lang="nl-NL" sz="1000" dirty="0"/>
              <a:t>’?</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1368152"/>
          </a:xfrm>
        </p:spPr>
        <p:txBody>
          <a:bodyPr/>
          <a:lstStyle/>
          <a:p>
            <a:r>
              <a:rPr lang="nl-NL" dirty="0" smtClean="0"/>
              <a:t>Na het lezen van de omschrijving blijven vier op de tien Nederlanders onbekend met het begrip ‘</a:t>
            </a:r>
            <a:r>
              <a:rPr lang="nl-NL" dirty="0" err="1" smtClean="0"/>
              <a:t>superfoods</a:t>
            </a:r>
            <a:r>
              <a:rPr lang="nl-NL" dirty="0" smtClean="0"/>
              <a:t>’. Ongeveer 30% kent het alléén het begrip. Een andere 30% kent het begrip ook inhoudelijk. Met name de jongere consument is hiermee bekend. </a:t>
            </a:r>
            <a:endParaRPr lang="nl-NL" dirty="0"/>
          </a:p>
        </p:txBody>
      </p:sp>
    </p:spTree>
    <p:extLst>
      <p:ext uri="{BB962C8B-B14F-4D97-AF65-F5344CB8AC3E}">
        <p14:creationId xmlns:p14="http://schemas.microsoft.com/office/powerpoint/2010/main" xmlns="" val="2379812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712879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Bron bekendheid begrip ‘</a:t>
            </a:r>
            <a:r>
              <a:rPr lang="nl-NL" sz="1100" b="1" dirty="0" err="1" smtClean="0"/>
              <a:t>superfoods</a:t>
            </a:r>
            <a:r>
              <a:rPr lang="nl-NL" sz="1100" b="1" dirty="0" smtClean="0"/>
              <a:t>’ </a:t>
            </a:r>
            <a:r>
              <a:rPr lang="nl-NL" sz="1000" dirty="0" smtClean="0"/>
              <a:t>(vraag 4: </a:t>
            </a:r>
            <a:r>
              <a:rPr lang="nl-NL" sz="1000" dirty="0"/>
              <a:t>Hoe of waar heeft u wel eens over </a:t>
            </a:r>
            <a:r>
              <a:rPr lang="nl-NL" sz="1000" dirty="0" err="1"/>
              <a:t>superfoods</a:t>
            </a:r>
            <a:r>
              <a:rPr lang="nl-NL" sz="1000" dirty="0"/>
              <a:t> gehoord of gelezen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Tijdschriften, televisie en het internet zijn de voornaamste bronnen waardoor de Nederlandse consument bekend is geraakt met ‘</a:t>
            </a:r>
            <a:r>
              <a:rPr lang="nl-NL" dirty="0" err="1" smtClean="0"/>
              <a:t>superfoods</a:t>
            </a:r>
            <a:r>
              <a:rPr lang="nl-NL" dirty="0" smtClean="0"/>
              <a:t>’. </a:t>
            </a:r>
            <a:endParaRPr lang="nl-NL" dirty="0"/>
          </a:p>
        </p:txBody>
      </p:sp>
    </p:spTree>
    <p:extLst>
      <p:ext uri="{BB962C8B-B14F-4D97-AF65-F5344CB8AC3E}">
        <p14:creationId xmlns:p14="http://schemas.microsoft.com/office/powerpoint/2010/main" xmlns="" val="3654312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smtClean="0">
                <a:latin typeface="+mn-lt"/>
              </a:rPr>
              <a:t>2.2 Gebruik </a:t>
            </a:r>
            <a:r>
              <a:rPr lang="nl-NL" sz="3000" dirty="0" err="1" smtClean="0">
                <a:latin typeface="+mn-lt"/>
              </a:rPr>
              <a:t>superfoods</a:t>
            </a:r>
            <a:endParaRPr lang="nl-NL" sz="3000" dirty="0" smtClean="0">
              <a:latin typeface="+mn-lt"/>
            </a:endParaRPr>
          </a:p>
        </p:txBody>
      </p:sp>
      <p:grpSp>
        <p:nvGrpSpPr>
          <p:cNvPr id="44" name="Group 43"/>
          <p:cNvGrpSpPr/>
          <p:nvPr/>
        </p:nvGrpSpPr>
        <p:grpSpPr>
          <a:xfrm>
            <a:off x="5583479" y="4446289"/>
            <a:ext cx="3016995" cy="2016224"/>
            <a:chOff x="2779962" y="1526854"/>
            <a:chExt cx="3734515" cy="2495735"/>
          </a:xfrm>
        </p:grpSpPr>
        <p:sp>
          <p:nvSpPr>
            <p:cNvPr id="45"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200" dirty="0">
                <a:solidFill>
                  <a:srgbClr val="FFFFFF"/>
                </a:solidFill>
              </a:endParaRPr>
            </a:p>
          </p:txBody>
        </p:sp>
        <p:sp>
          <p:nvSpPr>
            <p:cNvPr id="46"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dirty="0">
                <a:solidFill>
                  <a:srgbClr val="FFFFFF"/>
                </a:solidFill>
              </a:endParaRPr>
            </a:p>
          </p:txBody>
        </p:sp>
        <p:sp>
          <p:nvSpPr>
            <p:cNvPr id="47"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600" dirty="0">
                <a:solidFill>
                  <a:srgbClr val="FFFFFF"/>
                </a:solidFill>
              </a:endParaRPr>
            </a:p>
          </p:txBody>
        </p:sp>
        <p:sp>
          <p:nvSpPr>
            <p:cNvPr id="48"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1400" dirty="0">
                <a:solidFill>
                  <a:srgbClr val="FFFFFF"/>
                </a:solidFill>
              </a:endParaRPr>
            </a:p>
          </p:txBody>
        </p:sp>
        <p:sp>
          <p:nvSpPr>
            <p:cNvPr id="49"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endParaRPr lang="en-US" sz="2800" dirty="0">
                <a:solidFill>
                  <a:srgbClr val="FFFFFF"/>
                </a:solidFill>
              </a:endParaRPr>
            </a:p>
          </p:txBody>
        </p:sp>
        <p:sp>
          <p:nvSpPr>
            <p:cNvPr id="50"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
        <p:nvSpPr>
          <p:cNvPr id="51" name="Freeform 38"/>
          <p:cNvSpPr>
            <a:spLocks noChangeAspect="1" noEditPoints="1"/>
          </p:cNvSpPr>
          <p:nvPr/>
        </p:nvSpPr>
        <p:spPr bwMode="auto">
          <a:xfrm>
            <a:off x="5583479" y="4446289"/>
            <a:ext cx="766837" cy="766837"/>
          </a:xfrm>
          <a:custGeom>
            <a:avLst/>
            <a:gdLst/>
            <a:ahLst/>
            <a:cxnLst>
              <a:cxn ang="0">
                <a:pos x="216" y="0"/>
              </a:cxn>
              <a:cxn ang="0">
                <a:pos x="0" y="216"/>
              </a:cxn>
              <a:cxn ang="0">
                <a:pos x="216" y="431"/>
              </a:cxn>
              <a:cxn ang="0">
                <a:pos x="431" y="216"/>
              </a:cxn>
              <a:cxn ang="0">
                <a:pos x="216" y="0"/>
              </a:cxn>
              <a:cxn ang="0">
                <a:pos x="216" y="411"/>
              </a:cxn>
              <a:cxn ang="0">
                <a:pos x="20" y="216"/>
              </a:cxn>
              <a:cxn ang="0">
                <a:pos x="216" y="20"/>
              </a:cxn>
              <a:cxn ang="0">
                <a:pos x="411" y="216"/>
              </a:cxn>
              <a:cxn ang="0">
                <a:pos x="216" y="411"/>
              </a:cxn>
              <a:cxn ang="0">
                <a:pos x="222" y="77"/>
              </a:cxn>
              <a:cxn ang="0">
                <a:pos x="185" y="73"/>
              </a:cxn>
              <a:cxn ang="0">
                <a:pos x="153" y="97"/>
              </a:cxn>
              <a:cxn ang="0">
                <a:pos x="174" y="108"/>
              </a:cxn>
              <a:cxn ang="0">
                <a:pos x="198" y="108"/>
              </a:cxn>
              <a:cxn ang="0">
                <a:pos x="221" y="97"/>
              </a:cxn>
              <a:cxn ang="0">
                <a:pos x="282" y="139"/>
              </a:cxn>
              <a:cxn ang="0">
                <a:pos x="94" y="139"/>
              </a:cxn>
              <a:cxn ang="0">
                <a:pos x="94" y="159"/>
              </a:cxn>
              <a:cxn ang="0">
                <a:pos x="288" y="159"/>
              </a:cxn>
              <a:cxn ang="0">
                <a:pos x="289" y="166"/>
              </a:cxn>
              <a:cxn ang="0">
                <a:pos x="94" y="166"/>
              </a:cxn>
              <a:cxn ang="0">
                <a:pos x="216" y="218"/>
              </a:cxn>
              <a:cxn ang="0">
                <a:pos x="278" y="209"/>
              </a:cxn>
              <a:cxn ang="0">
                <a:pos x="226" y="246"/>
              </a:cxn>
              <a:cxn ang="0">
                <a:pos x="226" y="226"/>
              </a:cxn>
              <a:cxn ang="0">
                <a:pos x="206" y="226"/>
              </a:cxn>
              <a:cxn ang="0">
                <a:pos x="206" y="246"/>
              </a:cxn>
              <a:cxn ang="0">
                <a:pos x="181" y="246"/>
              </a:cxn>
              <a:cxn ang="0">
                <a:pos x="142" y="282"/>
              </a:cxn>
              <a:cxn ang="0">
                <a:pos x="181" y="321"/>
              </a:cxn>
              <a:cxn ang="0">
                <a:pos x="206" y="322"/>
              </a:cxn>
              <a:cxn ang="0">
                <a:pos x="206" y="344"/>
              </a:cxn>
              <a:cxn ang="0">
                <a:pos x="169" y="360"/>
              </a:cxn>
              <a:cxn ang="0">
                <a:pos x="262" y="360"/>
              </a:cxn>
              <a:cxn ang="0">
                <a:pos x="226" y="344"/>
              </a:cxn>
              <a:cxn ang="0">
                <a:pos x="226" y="325"/>
              </a:cxn>
              <a:cxn ang="0">
                <a:pos x="282" y="357"/>
              </a:cxn>
              <a:cxn ang="0">
                <a:pos x="226" y="306"/>
              </a:cxn>
              <a:cxn ang="0">
                <a:pos x="226" y="266"/>
              </a:cxn>
              <a:cxn ang="0">
                <a:pos x="305" y="198"/>
              </a:cxn>
              <a:cxn ang="0">
                <a:pos x="337" y="166"/>
              </a:cxn>
              <a:cxn ang="0">
                <a:pos x="309" y="166"/>
              </a:cxn>
              <a:cxn ang="0">
                <a:pos x="308" y="159"/>
              </a:cxn>
              <a:cxn ang="0">
                <a:pos x="337" y="159"/>
              </a:cxn>
              <a:cxn ang="0">
                <a:pos x="337" y="139"/>
              </a:cxn>
              <a:cxn ang="0">
                <a:pos x="304" y="139"/>
              </a:cxn>
              <a:cxn ang="0">
                <a:pos x="222" y="77"/>
              </a:cxn>
              <a:cxn ang="0">
                <a:pos x="206" y="302"/>
              </a:cxn>
              <a:cxn ang="0">
                <a:pos x="181" y="301"/>
              </a:cxn>
              <a:cxn ang="0">
                <a:pos x="162" y="282"/>
              </a:cxn>
              <a:cxn ang="0">
                <a:pos x="181" y="266"/>
              </a:cxn>
              <a:cxn ang="0">
                <a:pos x="206" y="266"/>
              </a:cxn>
              <a:cxn ang="0">
                <a:pos x="206" y="302"/>
              </a:cxn>
            </a:cxnLst>
            <a:rect l="0" t="0" r="r" b="b"/>
            <a:pathLst>
              <a:path w="431" h="431">
                <a:moveTo>
                  <a:pt x="216" y="0"/>
                </a:moveTo>
                <a:cubicBezTo>
                  <a:pt x="97" y="0"/>
                  <a:pt x="0" y="97"/>
                  <a:pt x="0" y="216"/>
                </a:cubicBezTo>
                <a:cubicBezTo>
                  <a:pt x="0" y="335"/>
                  <a:pt x="97" y="431"/>
                  <a:pt x="216" y="431"/>
                </a:cubicBezTo>
                <a:cubicBezTo>
                  <a:pt x="334" y="431"/>
                  <a:pt x="431" y="335"/>
                  <a:pt x="431" y="216"/>
                </a:cubicBezTo>
                <a:cubicBezTo>
                  <a:pt x="431" y="97"/>
                  <a:pt x="334" y="0"/>
                  <a:pt x="216" y="0"/>
                </a:cubicBezTo>
                <a:close/>
                <a:moveTo>
                  <a:pt x="216" y="411"/>
                </a:moveTo>
                <a:cubicBezTo>
                  <a:pt x="108" y="411"/>
                  <a:pt x="20" y="323"/>
                  <a:pt x="20" y="216"/>
                </a:cubicBezTo>
                <a:cubicBezTo>
                  <a:pt x="20" y="108"/>
                  <a:pt x="108" y="20"/>
                  <a:pt x="216" y="20"/>
                </a:cubicBezTo>
                <a:cubicBezTo>
                  <a:pt x="323" y="20"/>
                  <a:pt x="411" y="108"/>
                  <a:pt x="411" y="216"/>
                </a:cubicBezTo>
                <a:cubicBezTo>
                  <a:pt x="411" y="323"/>
                  <a:pt x="323" y="411"/>
                  <a:pt x="216" y="411"/>
                </a:cubicBezTo>
                <a:close/>
                <a:moveTo>
                  <a:pt x="222" y="77"/>
                </a:moveTo>
                <a:cubicBezTo>
                  <a:pt x="215" y="72"/>
                  <a:pt x="201" y="70"/>
                  <a:pt x="185" y="73"/>
                </a:cubicBezTo>
                <a:cubicBezTo>
                  <a:pt x="166" y="78"/>
                  <a:pt x="152" y="88"/>
                  <a:pt x="153" y="97"/>
                </a:cubicBezTo>
                <a:cubicBezTo>
                  <a:pt x="155" y="103"/>
                  <a:pt x="163" y="107"/>
                  <a:pt x="174" y="108"/>
                </a:cubicBezTo>
                <a:cubicBezTo>
                  <a:pt x="179" y="110"/>
                  <a:pt x="189" y="110"/>
                  <a:pt x="198" y="108"/>
                </a:cubicBezTo>
                <a:cubicBezTo>
                  <a:pt x="208" y="106"/>
                  <a:pt x="216" y="102"/>
                  <a:pt x="221" y="97"/>
                </a:cubicBezTo>
                <a:cubicBezTo>
                  <a:pt x="248" y="99"/>
                  <a:pt x="271" y="116"/>
                  <a:pt x="282" y="139"/>
                </a:cubicBezTo>
                <a:cubicBezTo>
                  <a:pt x="94" y="139"/>
                  <a:pt x="94" y="139"/>
                  <a:pt x="94" y="139"/>
                </a:cubicBezTo>
                <a:cubicBezTo>
                  <a:pt x="94" y="159"/>
                  <a:pt x="94" y="159"/>
                  <a:pt x="94" y="159"/>
                </a:cubicBezTo>
                <a:cubicBezTo>
                  <a:pt x="288" y="159"/>
                  <a:pt x="288" y="159"/>
                  <a:pt x="288" y="159"/>
                </a:cubicBezTo>
                <a:cubicBezTo>
                  <a:pt x="288" y="162"/>
                  <a:pt x="289" y="164"/>
                  <a:pt x="289" y="166"/>
                </a:cubicBezTo>
                <a:cubicBezTo>
                  <a:pt x="94" y="166"/>
                  <a:pt x="94" y="166"/>
                  <a:pt x="94" y="166"/>
                </a:cubicBezTo>
                <a:cubicBezTo>
                  <a:pt x="107" y="196"/>
                  <a:pt x="157" y="218"/>
                  <a:pt x="216" y="218"/>
                </a:cubicBezTo>
                <a:cubicBezTo>
                  <a:pt x="238" y="218"/>
                  <a:pt x="260" y="215"/>
                  <a:pt x="278" y="209"/>
                </a:cubicBezTo>
                <a:cubicBezTo>
                  <a:pt x="267" y="228"/>
                  <a:pt x="248" y="243"/>
                  <a:pt x="226" y="246"/>
                </a:cubicBezTo>
                <a:cubicBezTo>
                  <a:pt x="226" y="226"/>
                  <a:pt x="226" y="226"/>
                  <a:pt x="226" y="226"/>
                </a:cubicBezTo>
                <a:cubicBezTo>
                  <a:pt x="206" y="226"/>
                  <a:pt x="206" y="226"/>
                  <a:pt x="206" y="226"/>
                </a:cubicBezTo>
                <a:cubicBezTo>
                  <a:pt x="206" y="246"/>
                  <a:pt x="206" y="246"/>
                  <a:pt x="206" y="246"/>
                </a:cubicBezTo>
                <a:cubicBezTo>
                  <a:pt x="181" y="246"/>
                  <a:pt x="181" y="246"/>
                  <a:pt x="181" y="246"/>
                </a:cubicBezTo>
                <a:cubicBezTo>
                  <a:pt x="159" y="246"/>
                  <a:pt x="142" y="261"/>
                  <a:pt x="142" y="282"/>
                </a:cubicBezTo>
                <a:cubicBezTo>
                  <a:pt x="142" y="303"/>
                  <a:pt x="160" y="321"/>
                  <a:pt x="181" y="321"/>
                </a:cubicBezTo>
                <a:cubicBezTo>
                  <a:pt x="190" y="321"/>
                  <a:pt x="198" y="321"/>
                  <a:pt x="206" y="322"/>
                </a:cubicBezTo>
                <a:cubicBezTo>
                  <a:pt x="206" y="344"/>
                  <a:pt x="206" y="344"/>
                  <a:pt x="206" y="344"/>
                </a:cubicBezTo>
                <a:cubicBezTo>
                  <a:pt x="190" y="345"/>
                  <a:pt x="177" y="351"/>
                  <a:pt x="169" y="360"/>
                </a:cubicBezTo>
                <a:cubicBezTo>
                  <a:pt x="262" y="360"/>
                  <a:pt x="262" y="360"/>
                  <a:pt x="262" y="360"/>
                </a:cubicBezTo>
                <a:cubicBezTo>
                  <a:pt x="254" y="351"/>
                  <a:pt x="241" y="345"/>
                  <a:pt x="226" y="344"/>
                </a:cubicBezTo>
                <a:cubicBezTo>
                  <a:pt x="226" y="325"/>
                  <a:pt x="226" y="325"/>
                  <a:pt x="226" y="325"/>
                </a:cubicBezTo>
                <a:cubicBezTo>
                  <a:pt x="275" y="334"/>
                  <a:pt x="282" y="357"/>
                  <a:pt x="282" y="357"/>
                </a:cubicBezTo>
                <a:cubicBezTo>
                  <a:pt x="282" y="357"/>
                  <a:pt x="280" y="320"/>
                  <a:pt x="226" y="306"/>
                </a:cubicBezTo>
                <a:cubicBezTo>
                  <a:pt x="226" y="266"/>
                  <a:pt x="226" y="266"/>
                  <a:pt x="226" y="266"/>
                </a:cubicBezTo>
                <a:cubicBezTo>
                  <a:pt x="263" y="262"/>
                  <a:pt x="294" y="234"/>
                  <a:pt x="305" y="198"/>
                </a:cubicBezTo>
                <a:cubicBezTo>
                  <a:pt x="320" y="189"/>
                  <a:pt x="332" y="178"/>
                  <a:pt x="337" y="166"/>
                </a:cubicBezTo>
                <a:cubicBezTo>
                  <a:pt x="309" y="166"/>
                  <a:pt x="309" y="166"/>
                  <a:pt x="309" y="166"/>
                </a:cubicBezTo>
                <a:cubicBezTo>
                  <a:pt x="309" y="164"/>
                  <a:pt x="309" y="162"/>
                  <a:pt x="308" y="159"/>
                </a:cubicBezTo>
                <a:cubicBezTo>
                  <a:pt x="337" y="159"/>
                  <a:pt x="337" y="159"/>
                  <a:pt x="337" y="159"/>
                </a:cubicBezTo>
                <a:cubicBezTo>
                  <a:pt x="337" y="139"/>
                  <a:pt x="337" y="139"/>
                  <a:pt x="337" y="139"/>
                </a:cubicBezTo>
                <a:cubicBezTo>
                  <a:pt x="304" y="139"/>
                  <a:pt x="304" y="139"/>
                  <a:pt x="304" y="139"/>
                </a:cubicBezTo>
                <a:cubicBezTo>
                  <a:pt x="291" y="105"/>
                  <a:pt x="259" y="80"/>
                  <a:pt x="222" y="77"/>
                </a:cubicBezTo>
                <a:close/>
                <a:moveTo>
                  <a:pt x="206" y="302"/>
                </a:moveTo>
                <a:cubicBezTo>
                  <a:pt x="198" y="301"/>
                  <a:pt x="190" y="301"/>
                  <a:pt x="181" y="301"/>
                </a:cubicBezTo>
                <a:cubicBezTo>
                  <a:pt x="171" y="301"/>
                  <a:pt x="162" y="292"/>
                  <a:pt x="162" y="282"/>
                </a:cubicBezTo>
                <a:cubicBezTo>
                  <a:pt x="162" y="271"/>
                  <a:pt x="172" y="266"/>
                  <a:pt x="181" y="266"/>
                </a:cubicBezTo>
                <a:cubicBezTo>
                  <a:pt x="206" y="266"/>
                  <a:pt x="206" y="266"/>
                  <a:pt x="206" y="266"/>
                </a:cubicBezTo>
                <a:lnTo>
                  <a:pt x="206" y="30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8"/>
          <p:cNvSpPr>
            <a:spLocks noChangeAspect="1" noEditPoints="1"/>
          </p:cNvSpPr>
          <p:nvPr/>
        </p:nvSpPr>
        <p:spPr bwMode="auto">
          <a:xfrm>
            <a:off x="8061201" y="5382330"/>
            <a:ext cx="384373" cy="380941"/>
          </a:xfrm>
          <a:custGeom>
            <a:avLst/>
            <a:gdLst/>
            <a:ahLst/>
            <a:cxnLst>
              <a:cxn ang="0">
                <a:pos x="369" y="253"/>
              </a:cxn>
              <a:cxn ang="0">
                <a:pos x="87" y="253"/>
              </a:cxn>
              <a:cxn ang="0">
                <a:pos x="87" y="229"/>
              </a:cxn>
              <a:cxn ang="0">
                <a:pos x="371" y="188"/>
              </a:cxn>
              <a:cxn ang="0">
                <a:pos x="379" y="178"/>
              </a:cxn>
              <a:cxn ang="0">
                <a:pos x="379" y="57"/>
              </a:cxn>
              <a:cxn ang="0">
                <a:pos x="369" y="47"/>
              </a:cxn>
              <a:cxn ang="0">
                <a:pos x="87" y="47"/>
              </a:cxn>
              <a:cxn ang="0">
                <a:pos x="87" y="10"/>
              </a:cxn>
              <a:cxn ang="0">
                <a:pos x="77" y="0"/>
              </a:cxn>
              <a:cxn ang="0">
                <a:pos x="10" y="0"/>
              </a:cxn>
              <a:cxn ang="0">
                <a:pos x="0" y="10"/>
              </a:cxn>
              <a:cxn ang="0">
                <a:pos x="10" y="20"/>
              </a:cxn>
              <a:cxn ang="0">
                <a:pos x="67" y="20"/>
              </a:cxn>
              <a:cxn ang="0">
                <a:pos x="67" y="263"/>
              </a:cxn>
              <a:cxn ang="0">
                <a:pos x="77" y="273"/>
              </a:cxn>
              <a:cxn ang="0">
                <a:pos x="369" y="273"/>
              </a:cxn>
              <a:cxn ang="0">
                <a:pos x="379" y="263"/>
              </a:cxn>
              <a:cxn ang="0">
                <a:pos x="369" y="253"/>
              </a:cxn>
              <a:cxn ang="0">
                <a:pos x="307" y="67"/>
              </a:cxn>
              <a:cxn ang="0">
                <a:pos x="359" y="67"/>
              </a:cxn>
              <a:cxn ang="0">
                <a:pos x="359" y="169"/>
              </a:cxn>
              <a:cxn ang="0">
                <a:pos x="307" y="177"/>
              </a:cxn>
              <a:cxn ang="0">
                <a:pos x="307" y="67"/>
              </a:cxn>
              <a:cxn ang="0">
                <a:pos x="230" y="67"/>
              </a:cxn>
              <a:cxn ang="0">
                <a:pos x="287" y="67"/>
              </a:cxn>
              <a:cxn ang="0">
                <a:pos x="287" y="180"/>
              </a:cxn>
              <a:cxn ang="0">
                <a:pos x="230" y="188"/>
              </a:cxn>
              <a:cxn ang="0">
                <a:pos x="230" y="67"/>
              </a:cxn>
              <a:cxn ang="0">
                <a:pos x="152" y="67"/>
              </a:cxn>
              <a:cxn ang="0">
                <a:pos x="210" y="67"/>
              </a:cxn>
              <a:cxn ang="0">
                <a:pos x="210" y="191"/>
              </a:cxn>
              <a:cxn ang="0">
                <a:pos x="152" y="199"/>
              </a:cxn>
              <a:cxn ang="0">
                <a:pos x="152" y="67"/>
              </a:cxn>
              <a:cxn ang="0">
                <a:pos x="87" y="67"/>
              </a:cxn>
              <a:cxn ang="0">
                <a:pos x="132" y="67"/>
              </a:cxn>
              <a:cxn ang="0">
                <a:pos x="132" y="202"/>
              </a:cxn>
              <a:cxn ang="0">
                <a:pos x="87" y="208"/>
              </a:cxn>
              <a:cxn ang="0">
                <a:pos x="87" y="67"/>
              </a:cxn>
              <a:cxn ang="0">
                <a:pos x="162" y="334"/>
              </a:cxn>
              <a:cxn ang="0">
                <a:pos x="120" y="376"/>
              </a:cxn>
              <a:cxn ang="0">
                <a:pos x="78" y="334"/>
              </a:cxn>
              <a:cxn ang="0">
                <a:pos x="120" y="292"/>
              </a:cxn>
              <a:cxn ang="0">
                <a:pos x="162" y="334"/>
              </a:cxn>
              <a:cxn ang="0">
                <a:pos x="366" y="334"/>
              </a:cxn>
              <a:cxn ang="0">
                <a:pos x="324" y="376"/>
              </a:cxn>
              <a:cxn ang="0">
                <a:pos x="281" y="334"/>
              </a:cxn>
              <a:cxn ang="0">
                <a:pos x="324" y="292"/>
              </a:cxn>
              <a:cxn ang="0">
                <a:pos x="366" y="334"/>
              </a:cxn>
            </a:cxnLst>
            <a:rect l="0" t="0" r="r" b="b"/>
            <a:pathLst>
              <a:path w="379" h="376">
                <a:moveTo>
                  <a:pt x="369" y="253"/>
                </a:moveTo>
                <a:cubicBezTo>
                  <a:pt x="87" y="253"/>
                  <a:pt x="87" y="253"/>
                  <a:pt x="87" y="253"/>
                </a:cubicBezTo>
                <a:cubicBezTo>
                  <a:pt x="87" y="229"/>
                  <a:pt x="87" y="229"/>
                  <a:pt x="87" y="229"/>
                </a:cubicBezTo>
                <a:cubicBezTo>
                  <a:pt x="371" y="188"/>
                  <a:pt x="371" y="188"/>
                  <a:pt x="371" y="188"/>
                </a:cubicBezTo>
                <a:cubicBezTo>
                  <a:pt x="375" y="187"/>
                  <a:pt x="379" y="183"/>
                  <a:pt x="379" y="178"/>
                </a:cubicBezTo>
                <a:cubicBezTo>
                  <a:pt x="379" y="57"/>
                  <a:pt x="379" y="57"/>
                  <a:pt x="379" y="57"/>
                </a:cubicBezTo>
                <a:cubicBezTo>
                  <a:pt x="379" y="51"/>
                  <a:pt x="375" y="47"/>
                  <a:pt x="369" y="47"/>
                </a:cubicBezTo>
                <a:cubicBezTo>
                  <a:pt x="87" y="47"/>
                  <a:pt x="87" y="47"/>
                  <a:pt x="87" y="47"/>
                </a:cubicBezTo>
                <a:cubicBezTo>
                  <a:pt x="87" y="10"/>
                  <a:pt x="87" y="10"/>
                  <a:pt x="87" y="10"/>
                </a:cubicBezTo>
                <a:cubicBezTo>
                  <a:pt x="87" y="5"/>
                  <a:pt x="83" y="0"/>
                  <a:pt x="77" y="0"/>
                </a:cubicBezTo>
                <a:cubicBezTo>
                  <a:pt x="10" y="0"/>
                  <a:pt x="10" y="0"/>
                  <a:pt x="10" y="0"/>
                </a:cubicBezTo>
                <a:cubicBezTo>
                  <a:pt x="5" y="0"/>
                  <a:pt x="0" y="5"/>
                  <a:pt x="0" y="10"/>
                </a:cubicBezTo>
                <a:cubicBezTo>
                  <a:pt x="0" y="16"/>
                  <a:pt x="5" y="20"/>
                  <a:pt x="10" y="20"/>
                </a:cubicBezTo>
                <a:cubicBezTo>
                  <a:pt x="67" y="20"/>
                  <a:pt x="67" y="20"/>
                  <a:pt x="67" y="20"/>
                </a:cubicBezTo>
                <a:cubicBezTo>
                  <a:pt x="67" y="263"/>
                  <a:pt x="67" y="263"/>
                  <a:pt x="67" y="263"/>
                </a:cubicBezTo>
                <a:cubicBezTo>
                  <a:pt x="67" y="269"/>
                  <a:pt x="72" y="273"/>
                  <a:pt x="77" y="273"/>
                </a:cubicBezTo>
                <a:cubicBezTo>
                  <a:pt x="369" y="273"/>
                  <a:pt x="369" y="273"/>
                  <a:pt x="369" y="273"/>
                </a:cubicBezTo>
                <a:cubicBezTo>
                  <a:pt x="375" y="273"/>
                  <a:pt x="379" y="269"/>
                  <a:pt x="379" y="263"/>
                </a:cubicBezTo>
                <a:cubicBezTo>
                  <a:pt x="379" y="258"/>
                  <a:pt x="375" y="253"/>
                  <a:pt x="369" y="253"/>
                </a:cubicBezTo>
                <a:close/>
                <a:moveTo>
                  <a:pt x="307" y="67"/>
                </a:moveTo>
                <a:cubicBezTo>
                  <a:pt x="359" y="67"/>
                  <a:pt x="359" y="67"/>
                  <a:pt x="359" y="67"/>
                </a:cubicBezTo>
                <a:cubicBezTo>
                  <a:pt x="359" y="169"/>
                  <a:pt x="359" y="169"/>
                  <a:pt x="359" y="169"/>
                </a:cubicBezTo>
                <a:cubicBezTo>
                  <a:pt x="307" y="177"/>
                  <a:pt x="307" y="177"/>
                  <a:pt x="307" y="177"/>
                </a:cubicBezTo>
                <a:lnTo>
                  <a:pt x="307" y="67"/>
                </a:lnTo>
                <a:close/>
                <a:moveTo>
                  <a:pt x="230" y="67"/>
                </a:moveTo>
                <a:cubicBezTo>
                  <a:pt x="287" y="67"/>
                  <a:pt x="287" y="67"/>
                  <a:pt x="287" y="67"/>
                </a:cubicBezTo>
                <a:cubicBezTo>
                  <a:pt x="287" y="180"/>
                  <a:pt x="287" y="180"/>
                  <a:pt x="287" y="180"/>
                </a:cubicBezTo>
                <a:cubicBezTo>
                  <a:pt x="230" y="188"/>
                  <a:pt x="230" y="188"/>
                  <a:pt x="230" y="188"/>
                </a:cubicBezTo>
                <a:lnTo>
                  <a:pt x="230" y="67"/>
                </a:lnTo>
                <a:close/>
                <a:moveTo>
                  <a:pt x="152" y="67"/>
                </a:moveTo>
                <a:cubicBezTo>
                  <a:pt x="210" y="67"/>
                  <a:pt x="210" y="67"/>
                  <a:pt x="210" y="67"/>
                </a:cubicBezTo>
                <a:cubicBezTo>
                  <a:pt x="210" y="191"/>
                  <a:pt x="210" y="191"/>
                  <a:pt x="210" y="191"/>
                </a:cubicBezTo>
                <a:cubicBezTo>
                  <a:pt x="152" y="199"/>
                  <a:pt x="152" y="199"/>
                  <a:pt x="152" y="199"/>
                </a:cubicBezTo>
                <a:lnTo>
                  <a:pt x="152" y="67"/>
                </a:lnTo>
                <a:close/>
                <a:moveTo>
                  <a:pt x="87" y="67"/>
                </a:moveTo>
                <a:cubicBezTo>
                  <a:pt x="132" y="67"/>
                  <a:pt x="132" y="67"/>
                  <a:pt x="132" y="67"/>
                </a:cubicBezTo>
                <a:cubicBezTo>
                  <a:pt x="132" y="202"/>
                  <a:pt x="132" y="202"/>
                  <a:pt x="132" y="202"/>
                </a:cubicBezTo>
                <a:cubicBezTo>
                  <a:pt x="87" y="208"/>
                  <a:pt x="87" y="208"/>
                  <a:pt x="87" y="208"/>
                </a:cubicBezTo>
                <a:lnTo>
                  <a:pt x="87" y="67"/>
                </a:lnTo>
                <a:close/>
                <a:moveTo>
                  <a:pt x="162" y="334"/>
                </a:moveTo>
                <a:cubicBezTo>
                  <a:pt x="162" y="357"/>
                  <a:pt x="143" y="376"/>
                  <a:pt x="120" y="376"/>
                </a:cubicBezTo>
                <a:cubicBezTo>
                  <a:pt x="97" y="376"/>
                  <a:pt x="78" y="357"/>
                  <a:pt x="78" y="334"/>
                </a:cubicBezTo>
                <a:cubicBezTo>
                  <a:pt x="78" y="310"/>
                  <a:pt x="97" y="292"/>
                  <a:pt x="120" y="292"/>
                </a:cubicBezTo>
                <a:cubicBezTo>
                  <a:pt x="143" y="292"/>
                  <a:pt x="162" y="310"/>
                  <a:pt x="162" y="334"/>
                </a:cubicBezTo>
                <a:close/>
                <a:moveTo>
                  <a:pt x="366" y="334"/>
                </a:moveTo>
                <a:cubicBezTo>
                  <a:pt x="366" y="357"/>
                  <a:pt x="347" y="376"/>
                  <a:pt x="324" y="376"/>
                </a:cubicBezTo>
                <a:cubicBezTo>
                  <a:pt x="300" y="376"/>
                  <a:pt x="281" y="357"/>
                  <a:pt x="281" y="334"/>
                </a:cubicBezTo>
                <a:cubicBezTo>
                  <a:pt x="281" y="310"/>
                  <a:pt x="300" y="292"/>
                  <a:pt x="324" y="292"/>
                </a:cubicBezTo>
                <a:cubicBezTo>
                  <a:pt x="347" y="292"/>
                  <a:pt x="366" y="310"/>
                  <a:pt x="366" y="334"/>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noEditPoints="1"/>
          </p:cNvSpPr>
          <p:nvPr/>
        </p:nvSpPr>
        <p:spPr bwMode="auto">
          <a:xfrm>
            <a:off x="6961070" y="4536479"/>
            <a:ext cx="375489" cy="301224"/>
          </a:xfrm>
          <a:custGeom>
            <a:avLst/>
            <a:gdLst/>
            <a:ahLst/>
            <a:cxnLst>
              <a:cxn ang="0">
                <a:pos x="230" y="5"/>
              </a:cxn>
              <a:cxn ang="0">
                <a:pos x="140" y="0"/>
              </a:cxn>
              <a:cxn ang="0">
                <a:pos x="50" y="5"/>
              </a:cxn>
              <a:cxn ang="0">
                <a:pos x="20" y="15"/>
              </a:cxn>
              <a:cxn ang="0">
                <a:pos x="5" y="44"/>
              </a:cxn>
              <a:cxn ang="0">
                <a:pos x="51" y="247"/>
              </a:cxn>
              <a:cxn ang="0">
                <a:pos x="46" y="274"/>
              </a:cxn>
              <a:cxn ang="0">
                <a:pos x="24" y="401"/>
              </a:cxn>
              <a:cxn ang="0">
                <a:pos x="227" y="430"/>
              </a:cxn>
              <a:cxn ang="0">
                <a:pos x="256" y="398"/>
              </a:cxn>
              <a:cxn ang="0">
                <a:pos x="226" y="255"/>
              </a:cxn>
              <a:cxn ang="0">
                <a:pos x="236" y="178"/>
              </a:cxn>
              <a:cxn ang="0">
                <a:pos x="257" y="189"/>
              </a:cxn>
              <a:cxn ang="0">
                <a:pos x="304" y="113"/>
              </a:cxn>
              <a:cxn ang="0">
                <a:pos x="238" y="401"/>
              </a:cxn>
              <a:cxn ang="0">
                <a:pos x="53" y="412"/>
              </a:cxn>
              <a:cxn ang="0">
                <a:pos x="64" y="276"/>
              </a:cxn>
              <a:cxn ang="0">
                <a:pos x="205" y="264"/>
              </a:cxn>
              <a:cxn ang="0">
                <a:pos x="238" y="401"/>
              </a:cxn>
              <a:cxn ang="0">
                <a:pos x="257" y="170"/>
              </a:cxn>
              <a:cxn ang="0">
                <a:pos x="251" y="155"/>
              </a:cxn>
              <a:cxn ang="0">
                <a:pos x="230" y="56"/>
              </a:cxn>
              <a:cxn ang="0">
                <a:pos x="69" y="245"/>
              </a:cxn>
              <a:cxn ang="0">
                <a:pos x="20" y="33"/>
              </a:cxn>
              <a:cxn ang="0">
                <a:pos x="46" y="27"/>
              </a:cxn>
              <a:cxn ang="0">
                <a:pos x="233" y="27"/>
              </a:cxn>
              <a:cxn ang="0">
                <a:pos x="286" y="113"/>
              </a:cxn>
              <a:cxn ang="0">
                <a:pos x="240" y="140"/>
              </a:cxn>
              <a:cxn ang="0">
                <a:pos x="249" y="113"/>
              </a:cxn>
              <a:cxn ang="0">
                <a:pos x="149" y="46"/>
              </a:cxn>
              <a:cxn ang="0">
                <a:pos x="139" y="229"/>
              </a:cxn>
              <a:cxn ang="0">
                <a:pos x="129" y="46"/>
              </a:cxn>
              <a:cxn ang="0">
                <a:pos x="149" y="46"/>
              </a:cxn>
              <a:cxn ang="0">
                <a:pos x="109" y="218"/>
              </a:cxn>
              <a:cxn ang="0">
                <a:pos x="99" y="229"/>
              </a:cxn>
              <a:cxn ang="0">
                <a:pos x="73" y="47"/>
              </a:cxn>
              <a:cxn ang="0">
                <a:pos x="93" y="45"/>
              </a:cxn>
              <a:cxn ang="0">
                <a:pos x="189" y="220"/>
              </a:cxn>
              <a:cxn ang="0">
                <a:pos x="178" y="229"/>
              </a:cxn>
              <a:cxn ang="0">
                <a:pos x="185" y="45"/>
              </a:cxn>
              <a:cxn ang="0">
                <a:pos x="205" y="47"/>
              </a:cxn>
            </a:cxnLst>
            <a:rect l="0" t="0" r="r" b="b"/>
            <a:pathLst>
              <a:path w="304" h="430">
                <a:moveTo>
                  <a:pt x="251" y="26"/>
                </a:moveTo>
                <a:cubicBezTo>
                  <a:pt x="251" y="18"/>
                  <a:pt x="246" y="9"/>
                  <a:pt x="230" y="5"/>
                </a:cubicBezTo>
                <a:cubicBezTo>
                  <a:pt x="224" y="4"/>
                  <a:pt x="217" y="3"/>
                  <a:pt x="207" y="2"/>
                </a:cubicBezTo>
                <a:cubicBezTo>
                  <a:pt x="189" y="1"/>
                  <a:pt x="165" y="0"/>
                  <a:pt x="140" y="0"/>
                </a:cubicBezTo>
                <a:cubicBezTo>
                  <a:pt x="114" y="0"/>
                  <a:pt x="90" y="1"/>
                  <a:pt x="72" y="2"/>
                </a:cubicBezTo>
                <a:cubicBezTo>
                  <a:pt x="63" y="3"/>
                  <a:pt x="55" y="4"/>
                  <a:pt x="50" y="5"/>
                </a:cubicBezTo>
                <a:cubicBezTo>
                  <a:pt x="41" y="8"/>
                  <a:pt x="35" y="11"/>
                  <a:pt x="32" y="15"/>
                </a:cubicBezTo>
                <a:cubicBezTo>
                  <a:pt x="20" y="15"/>
                  <a:pt x="20" y="15"/>
                  <a:pt x="20" y="15"/>
                </a:cubicBezTo>
                <a:cubicBezTo>
                  <a:pt x="13" y="15"/>
                  <a:pt x="7" y="19"/>
                  <a:pt x="3" y="25"/>
                </a:cubicBezTo>
                <a:cubicBezTo>
                  <a:pt x="0" y="31"/>
                  <a:pt x="1" y="39"/>
                  <a:pt x="5" y="44"/>
                </a:cubicBezTo>
                <a:cubicBezTo>
                  <a:pt x="33" y="83"/>
                  <a:pt x="33" y="83"/>
                  <a:pt x="33" y="83"/>
                </a:cubicBezTo>
                <a:cubicBezTo>
                  <a:pt x="51" y="247"/>
                  <a:pt x="51" y="247"/>
                  <a:pt x="51" y="247"/>
                </a:cubicBezTo>
                <a:cubicBezTo>
                  <a:pt x="51" y="250"/>
                  <a:pt x="52" y="253"/>
                  <a:pt x="54" y="256"/>
                </a:cubicBezTo>
                <a:cubicBezTo>
                  <a:pt x="49" y="260"/>
                  <a:pt x="47" y="267"/>
                  <a:pt x="46" y="274"/>
                </a:cubicBezTo>
                <a:cubicBezTo>
                  <a:pt x="24" y="398"/>
                  <a:pt x="24" y="398"/>
                  <a:pt x="24" y="398"/>
                </a:cubicBezTo>
                <a:cubicBezTo>
                  <a:pt x="24" y="399"/>
                  <a:pt x="24" y="400"/>
                  <a:pt x="24" y="401"/>
                </a:cubicBezTo>
                <a:cubicBezTo>
                  <a:pt x="24" y="417"/>
                  <a:pt x="37" y="430"/>
                  <a:pt x="53" y="430"/>
                </a:cubicBezTo>
                <a:cubicBezTo>
                  <a:pt x="227" y="430"/>
                  <a:pt x="227" y="430"/>
                  <a:pt x="227" y="430"/>
                </a:cubicBezTo>
                <a:cubicBezTo>
                  <a:pt x="243" y="430"/>
                  <a:pt x="256" y="417"/>
                  <a:pt x="256" y="401"/>
                </a:cubicBezTo>
                <a:cubicBezTo>
                  <a:pt x="256" y="400"/>
                  <a:pt x="256" y="399"/>
                  <a:pt x="256" y="398"/>
                </a:cubicBezTo>
                <a:cubicBezTo>
                  <a:pt x="234" y="274"/>
                  <a:pt x="234" y="274"/>
                  <a:pt x="234" y="274"/>
                </a:cubicBezTo>
                <a:cubicBezTo>
                  <a:pt x="234" y="266"/>
                  <a:pt x="230" y="260"/>
                  <a:pt x="226" y="255"/>
                </a:cubicBezTo>
                <a:cubicBezTo>
                  <a:pt x="227" y="253"/>
                  <a:pt x="228" y="250"/>
                  <a:pt x="229" y="247"/>
                </a:cubicBezTo>
                <a:cubicBezTo>
                  <a:pt x="236" y="178"/>
                  <a:pt x="236" y="178"/>
                  <a:pt x="236" y="178"/>
                </a:cubicBezTo>
                <a:cubicBezTo>
                  <a:pt x="237" y="179"/>
                  <a:pt x="238" y="180"/>
                  <a:pt x="239" y="181"/>
                </a:cubicBezTo>
                <a:cubicBezTo>
                  <a:pt x="244" y="186"/>
                  <a:pt x="250" y="189"/>
                  <a:pt x="257" y="189"/>
                </a:cubicBezTo>
                <a:cubicBezTo>
                  <a:pt x="265" y="189"/>
                  <a:pt x="272" y="185"/>
                  <a:pt x="277" y="180"/>
                </a:cubicBezTo>
                <a:cubicBezTo>
                  <a:pt x="295" y="162"/>
                  <a:pt x="304" y="138"/>
                  <a:pt x="304" y="113"/>
                </a:cubicBezTo>
                <a:cubicBezTo>
                  <a:pt x="304" y="76"/>
                  <a:pt x="283" y="42"/>
                  <a:pt x="251" y="26"/>
                </a:cubicBezTo>
                <a:close/>
                <a:moveTo>
                  <a:pt x="238" y="401"/>
                </a:moveTo>
                <a:cubicBezTo>
                  <a:pt x="238" y="407"/>
                  <a:pt x="233" y="412"/>
                  <a:pt x="227" y="412"/>
                </a:cubicBezTo>
                <a:cubicBezTo>
                  <a:pt x="53" y="412"/>
                  <a:pt x="53" y="412"/>
                  <a:pt x="53" y="412"/>
                </a:cubicBezTo>
                <a:cubicBezTo>
                  <a:pt x="47" y="412"/>
                  <a:pt x="42" y="407"/>
                  <a:pt x="42" y="401"/>
                </a:cubicBezTo>
                <a:cubicBezTo>
                  <a:pt x="64" y="276"/>
                  <a:pt x="64" y="276"/>
                  <a:pt x="64" y="276"/>
                </a:cubicBezTo>
                <a:cubicBezTo>
                  <a:pt x="64" y="269"/>
                  <a:pt x="69" y="264"/>
                  <a:pt x="75" y="264"/>
                </a:cubicBezTo>
                <a:cubicBezTo>
                  <a:pt x="205" y="264"/>
                  <a:pt x="205" y="264"/>
                  <a:pt x="205" y="264"/>
                </a:cubicBezTo>
                <a:cubicBezTo>
                  <a:pt x="211" y="264"/>
                  <a:pt x="216" y="269"/>
                  <a:pt x="216" y="276"/>
                </a:cubicBezTo>
                <a:lnTo>
                  <a:pt x="238" y="401"/>
                </a:lnTo>
                <a:close/>
                <a:moveTo>
                  <a:pt x="264" y="167"/>
                </a:moveTo>
                <a:cubicBezTo>
                  <a:pt x="262" y="169"/>
                  <a:pt x="260" y="170"/>
                  <a:pt x="257" y="170"/>
                </a:cubicBezTo>
                <a:cubicBezTo>
                  <a:pt x="255" y="170"/>
                  <a:pt x="253" y="170"/>
                  <a:pt x="251" y="168"/>
                </a:cubicBezTo>
                <a:cubicBezTo>
                  <a:pt x="247" y="164"/>
                  <a:pt x="247" y="159"/>
                  <a:pt x="251" y="155"/>
                </a:cubicBezTo>
                <a:cubicBezTo>
                  <a:pt x="261" y="144"/>
                  <a:pt x="267" y="129"/>
                  <a:pt x="267" y="113"/>
                </a:cubicBezTo>
                <a:cubicBezTo>
                  <a:pt x="267" y="87"/>
                  <a:pt x="252" y="66"/>
                  <a:pt x="230" y="56"/>
                </a:cubicBezTo>
                <a:cubicBezTo>
                  <a:pt x="211" y="245"/>
                  <a:pt x="211" y="245"/>
                  <a:pt x="211" y="245"/>
                </a:cubicBezTo>
                <a:cubicBezTo>
                  <a:pt x="69" y="245"/>
                  <a:pt x="69" y="245"/>
                  <a:pt x="69" y="245"/>
                </a:cubicBezTo>
                <a:cubicBezTo>
                  <a:pt x="51" y="76"/>
                  <a:pt x="51" y="76"/>
                  <a:pt x="51" y="76"/>
                </a:cubicBezTo>
                <a:cubicBezTo>
                  <a:pt x="20" y="33"/>
                  <a:pt x="20" y="33"/>
                  <a:pt x="20" y="33"/>
                </a:cubicBezTo>
                <a:cubicBezTo>
                  <a:pt x="47" y="33"/>
                  <a:pt x="47" y="33"/>
                  <a:pt x="47" y="33"/>
                </a:cubicBezTo>
                <a:cubicBezTo>
                  <a:pt x="46" y="27"/>
                  <a:pt x="46" y="27"/>
                  <a:pt x="46" y="27"/>
                </a:cubicBezTo>
                <a:cubicBezTo>
                  <a:pt x="46" y="22"/>
                  <a:pt x="88" y="18"/>
                  <a:pt x="140" y="18"/>
                </a:cubicBezTo>
                <a:cubicBezTo>
                  <a:pt x="191" y="18"/>
                  <a:pt x="233" y="22"/>
                  <a:pt x="233" y="27"/>
                </a:cubicBezTo>
                <a:cubicBezTo>
                  <a:pt x="232" y="37"/>
                  <a:pt x="232" y="37"/>
                  <a:pt x="232" y="37"/>
                </a:cubicBezTo>
                <a:cubicBezTo>
                  <a:pt x="263" y="48"/>
                  <a:pt x="286" y="78"/>
                  <a:pt x="286" y="113"/>
                </a:cubicBezTo>
                <a:cubicBezTo>
                  <a:pt x="286" y="133"/>
                  <a:pt x="278" y="153"/>
                  <a:pt x="264" y="167"/>
                </a:cubicBezTo>
                <a:close/>
                <a:moveTo>
                  <a:pt x="240" y="140"/>
                </a:moveTo>
                <a:cubicBezTo>
                  <a:pt x="244" y="93"/>
                  <a:pt x="244" y="93"/>
                  <a:pt x="244" y="93"/>
                </a:cubicBezTo>
                <a:cubicBezTo>
                  <a:pt x="247" y="99"/>
                  <a:pt x="249" y="106"/>
                  <a:pt x="249" y="113"/>
                </a:cubicBezTo>
                <a:cubicBezTo>
                  <a:pt x="249" y="123"/>
                  <a:pt x="246" y="132"/>
                  <a:pt x="240" y="140"/>
                </a:cubicBezTo>
                <a:close/>
                <a:moveTo>
                  <a:pt x="149" y="46"/>
                </a:moveTo>
                <a:cubicBezTo>
                  <a:pt x="149" y="219"/>
                  <a:pt x="149" y="219"/>
                  <a:pt x="149" y="219"/>
                </a:cubicBezTo>
                <a:cubicBezTo>
                  <a:pt x="149" y="225"/>
                  <a:pt x="144" y="229"/>
                  <a:pt x="139" y="229"/>
                </a:cubicBezTo>
                <a:cubicBezTo>
                  <a:pt x="133" y="229"/>
                  <a:pt x="129" y="225"/>
                  <a:pt x="129" y="219"/>
                </a:cubicBezTo>
                <a:cubicBezTo>
                  <a:pt x="129" y="46"/>
                  <a:pt x="129" y="46"/>
                  <a:pt x="129" y="46"/>
                </a:cubicBezTo>
                <a:cubicBezTo>
                  <a:pt x="129" y="40"/>
                  <a:pt x="133" y="36"/>
                  <a:pt x="139" y="36"/>
                </a:cubicBezTo>
                <a:cubicBezTo>
                  <a:pt x="144" y="36"/>
                  <a:pt x="149" y="40"/>
                  <a:pt x="149" y="46"/>
                </a:cubicBezTo>
                <a:close/>
                <a:moveTo>
                  <a:pt x="93" y="45"/>
                </a:moveTo>
                <a:cubicBezTo>
                  <a:pt x="109" y="218"/>
                  <a:pt x="109" y="218"/>
                  <a:pt x="109" y="218"/>
                </a:cubicBezTo>
                <a:cubicBezTo>
                  <a:pt x="109" y="224"/>
                  <a:pt x="105" y="228"/>
                  <a:pt x="100" y="229"/>
                </a:cubicBezTo>
                <a:cubicBezTo>
                  <a:pt x="99" y="229"/>
                  <a:pt x="99" y="229"/>
                  <a:pt x="99" y="229"/>
                </a:cubicBezTo>
                <a:cubicBezTo>
                  <a:pt x="94" y="229"/>
                  <a:pt x="89" y="225"/>
                  <a:pt x="89" y="220"/>
                </a:cubicBezTo>
                <a:cubicBezTo>
                  <a:pt x="73" y="47"/>
                  <a:pt x="73" y="47"/>
                  <a:pt x="73" y="47"/>
                </a:cubicBezTo>
                <a:cubicBezTo>
                  <a:pt x="72" y="41"/>
                  <a:pt x="76" y="37"/>
                  <a:pt x="82" y="36"/>
                </a:cubicBezTo>
                <a:cubicBezTo>
                  <a:pt x="87" y="36"/>
                  <a:pt x="92" y="40"/>
                  <a:pt x="93" y="45"/>
                </a:cubicBezTo>
                <a:close/>
                <a:moveTo>
                  <a:pt x="205" y="47"/>
                </a:moveTo>
                <a:cubicBezTo>
                  <a:pt x="189" y="220"/>
                  <a:pt x="189" y="220"/>
                  <a:pt x="189" y="220"/>
                </a:cubicBezTo>
                <a:cubicBezTo>
                  <a:pt x="188" y="225"/>
                  <a:pt x="184" y="229"/>
                  <a:pt x="179" y="229"/>
                </a:cubicBezTo>
                <a:cubicBezTo>
                  <a:pt x="178" y="229"/>
                  <a:pt x="178" y="229"/>
                  <a:pt x="178" y="229"/>
                </a:cubicBezTo>
                <a:cubicBezTo>
                  <a:pt x="172" y="228"/>
                  <a:pt x="168" y="224"/>
                  <a:pt x="169" y="218"/>
                </a:cubicBezTo>
                <a:cubicBezTo>
                  <a:pt x="185" y="45"/>
                  <a:pt x="185" y="45"/>
                  <a:pt x="185" y="45"/>
                </a:cubicBezTo>
                <a:cubicBezTo>
                  <a:pt x="185" y="40"/>
                  <a:pt x="190" y="36"/>
                  <a:pt x="196" y="36"/>
                </a:cubicBezTo>
                <a:cubicBezTo>
                  <a:pt x="201" y="37"/>
                  <a:pt x="205" y="41"/>
                  <a:pt x="205" y="4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5"/>
          <p:cNvSpPr>
            <a:spLocks noChangeAspect="1" noEditPoints="1"/>
          </p:cNvSpPr>
          <p:nvPr/>
        </p:nvSpPr>
        <p:spPr bwMode="auto">
          <a:xfrm>
            <a:off x="5692516" y="5341604"/>
            <a:ext cx="319644" cy="319644"/>
          </a:xfrm>
          <a:custGeom>
            <a:avLst/>
            <a:gdLst/>
            <a:ahLst/>
            <a:cxnLst>
              <a:cxn ang="0">
                <a:pos x="215" y="0"/>
              </a:cxn>
              <a:cxn ang="0">
                <a:pos x="0" y="215"/>
              </a:cxn>
              <a:cxn ang="0">
                <a:pos x="215" y="431"/>
              </a:cxn>
              <a:cxn ang="0">
                <a:pos x="431" y="215"/>
              </a:cxn>
              <a:cxn ang="0">
                <a:pos x="215" y="0"/>
              </a:cxn>
              <a:cxn ang="0">
                <a:pos x="215" y="411"/>
              </a:cxn>
              <a:cxn ang="0">
                <a:pos x="20" y="215"/>
              </a:cxn>
              <a:cxn ang="0">
                <a:pos x="215" y="20"/>
              </a:cxn>
              <a:cxn ang="0">
                <a:pos x="411" y="215"/>
              </a:cxn>
              <a:cxn ang="0">
                <a:pos x="215" y="411"/>
              </a:cxn>
              <a:cxn ang="0">
                <a:pos x="353" y="215"/>
              </a:cxn>
              <a:cxn ang="0">
                <a:pos x="343" y="225"/>
              </a:cxn>
              <a:cxn ang="0">
                <a:pos x="215" y="225"/>
              </a:cxn>
              <a:cxn ang="0">
                <a:pos x="215" y="225"/>
              </a:cxn>
              <a:cxn ang="0">
                <a:pos x="214" y="225"/>
              </a:cxn>
              <a:cxn ang="0">
                <a:pos x="213" y="225"/>
              </a:cxn>
              <a:cxn ang="0">
                <a:pos x="212" y="224"/>
              </a:cxn>
              <a:cxn ang="0">
                <a:pos x="211" y="224"/>
              </a:cxn>
              <a:cxn ang="0">
                <a:pos x="210" y="223"/>
              </a:cxn>
              <a:cxn ang="0">
                <a:pos x="209" y="222"/>
              </a:cxn>
              <a:cxn ang="0">
                <a:pos x="208" y="222"/>
              </a:cxn>
              <a:cxn ang="0">
                <a:pos x="88" y="102"/>
              </a:cxn>
              <a:cxn ang="0">
                <a:pos x="88" y="88"/>
              </a:cxn>
              <a:cxn ang="0">
                <a:pos x="102" y="88"/>
              </a:cxn>
              <a:cxn ang="0">
                <a:pos x="220" y="205"/>
              </a:cxn>
              <a:cxn ang="0">
                <a:pos x="343" y="205"/>
              </a:cxn>
              <a:cxn ang="0">
                <a:pos x="353" y="215"/>
              </a:cxn>
            </a:cxnLst>
            <a:rect l="0" t="0" r="r" b="b"/>
            <a:pathLst>
              <a:path w="431" h="431">
                <a:moveTo>
                  <a:pt x="215" y="0"/>
                </a:moveTo>
                <a:cubicBezTo>
                  <a:pt x="97" y="0"/>
                  <a:pt x="0" y="96"/>
                  <a:pt x="0" y="215"/>
                </a:cubicBezTo>
                <a:cubicBezTo>
                  <a:pt x="0" y="334"/>
                  <a:pt x="97" y="431"/>
                  <a:pt x="215" y="431"/>
                </a:cubicBezTo>
                <a:cubicBezTo>
                  <a:pt x="334" y="431"/>
                  <a:pt x="431" y="334"/>
                  <a:pt x="431" y="215"/>
                </a:cubicBezTo>
                <a:cubicBezTo>
                  <a:pt x="431" y="96"/>
                  <a:pt x="334" y="0"/>
                  <a:pt x="215" y="0"/>
                </a:cubicBezTo>
                <a:close/>
                <a:moveTo>
                  <a:pt x="215" y="411"/>
                </a:moveTo>
                <a:cubicBezTo>
                  <a:pt x="108" y="411"/>
                  <a:pt x="20" y="323"/>
                  <a:pt x="20" y="215"/>
                </a:cubicBezTo>
                <a:cubicBezTo>
                  <a:pt x="20" y="107"/>
                  <a:pt x="108" y="20"/>
                  <a:pt x="215" y="20"/>
                </a:cubicBezTo>
                <a:cubicBezTo>
                  <a:pt x="323" y="20"/>
                  <a:pt x="411" y="107"/>
                  <a:pt x="411" y="215"/>
                </a:cubicBezTo>
                <a:cubicBezTo>
                  <a:pt x="411" y="323"/>
                  <a:pt x="323" y="411"/>
                  <a:pt x="215" y="411"/>
                </a:cubicBezTo>
                <a:close/>
                <a:moveTo>
                  <a:pt x="353" y="215"/>
                </a:moveTo>
                <a:cubicBezTo>
                  <a:pt x="353" y="221"/>
                  <a:pt x="348" y="225"/>
                  <a:pt x="343" y="225"/>
                </a:cubicBezTo>
                <a:cubicBezTo>
                  <a:pt x="215" y="225"/>
                  <a:pt x="215" y="225"/>
                  <a:pt x="215" y="225"/>
                </a:cubicBezTo>
                <a:cubicBezTo>
                  <a:pt x="215" y="225"/>
                  <a:pt x="215" y="225"/>
                  <a:pt x="215" y="225"/>
                </a:cubicBezTo>
                <a:cubicBezTo>
                  <a:pt x="215" y="225"/>
                  <a:pt x="214" y="225"/>
                  <a:pt x="214" y="225"/>
                </a:cubicBezTo>
                <a:cubicBezTo>
                  <a:pt x="213" y="225"/>
                  <a:pt x="213" y="225"/>
                  <a:pt x="213" y="225"/>
                </a:cubicBezTo>
                <a:cubicBezTo>
                  <a:pt x="212" y="225"/>
                  <a:pt x="212" y="225"/>
                  <a:pt x="212" y="224"/>
                </a:cubicBezTo>
                <a:cubicBezTo>
                  <a:pt x="211" y="224"/>
                  <a:pt x="211" y="224"/>
                  <a:pt x="211" y="224"/>
                </a:cubicBezTo>
                <a:cubicBezTo>
                  <a:pt x="211" y="224"/>
                  <a:pt x="210" y="224"/>
                  <a:pt x="210" y="223"/>
                </a:cubicBezTo>
                <a:cubicBezTo>
                  <a:pt x="209" y="223"/>
                  <a:pt x="209" y="223"/>
                  <a:pt x="209" y="222"/>
                </a:cubicBezTo>
                <a:cubicBezTo>
                  <a:pt x="209" y="222"/>
                  <a:pt x="208" y="222"/>
                  <a:pt x="208" y="222"/>
                </a:cubicBezTo>
                <a:cubicBezTo>
                  <a:pt x="88" y="102"/>
                  <a:pt x="88" y="102"/>
                  <a:pt x="88" y="102"/>
                </a:cubicBezTo>
                <a:cubicBezTo>
                  <a:pt x="84" y="98"/>
                  <a:pt x="84" y="92"/>
                  <a:pt x="88" y="88"/>
                </a:cubicBezTo>
                <a:cubicBezTo>
                  <a:pt x="92" y="84"/>
                  <a:pt x="98" y="84"/>
                  <a:pt x="102" y="88"/>
                </a:cubicBezTo>
                <a:cubicBezTo>
                  <a:pt x="220" y="205"/>
                  <a:pt x="220" y="205"/>
                  <a:pt x="220" y="205"/>
                </a:cubicBezTo>
                <a:cubicBezTo>
                  <a:pt x="343" y="205"/>
                  <a:pt x="343" y="205"/>
                  <a:pt x="343" y="205"/>
                </a:cubicBezTo>
                <a:cubicBezTo>
                  <a:pt x="348" y="205"/>
                  <a:pt x="353" y="210"/>
                  <a:pt x="353" y="21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18"/>
          <p:cNvSpPr>
            <a:spLocks noEditPoints="1"/>
          </p:cNvSpPr>
          <p:nvPr/>
        </p:nvSpPr>
        <p:spPr bwMode="auto">
          <a:xfrm>
            <a:off x="7526171" y="4975195"/>
            <a:ext cx="214181" cy="237931"/>
          </a:xfrm>
          <a:custGeom>
            <a:avLst/>
            <a:gdLst/>
            <a:ahLst/>
            <a:cxnLst>
              <a:cxn ang="0">
                <a:pos x="418" y="125"/>
              </a:cxn>
              <a:cxn ang="0">
                <a:pos x="418" y="8"/>
              </a:cxn>
              <a:cxn ang="0">
                <a:pos x="352" y="8"/>
              </a:cxn>
              <a:cxn ang="0">
                <a:pos x="352" y="75"/>
              </a:cxn>
              <a:cxn ang="0">
                <a:pos x="256" y="0"/>
              </a:cxn>
              <a:cxn ang="0">
                <a:pos x="0" y="196"/>
              </a:cxn>
              <a:cxn ang="0">
                <a:pos x="39" y="287"/>
              </a:cxn>
              <a:cxn ang="0">
                <a:pos x="68" y="266"/>
              </a:cxn>
              <a:cxn ang="0">
                <a:pos x="68" y="470"/>
              </a:cxn>
              <a:cxn ang="0">
                <a:pos x="188" y="470"/>
              </a:cxn>
              <a:cxn ang="0">
                <a:pos x="323" y="470"/>
              </a:cxn>
              <a:cxn ang="0">
                <a:pos x="443" y="470"/>
              </a:cxn>
              <a:cxn ang="0">
                <a:pos x="443" y="266"/>
              </a:cxn>
              <a:cxn ang="0">
                <a:pos x="472" y="287"/>
              </a:cxn>
              <a:cxn ang="0">
                <a:pos x="511" y="196"/>
              </a:cxn>
              <a:cxn ang="0">
                <a:pos x="418" y="125"/>
              </a:cxn>
              <a:cxn ang="0">
                <a:pos x="462" y="250"/>
              </a:cxn>
              <a:cxn ang="0">
                <a:pos x="458" y="247"/>
              </a:cxn>
              <a:cxn ang="0">
                <a:pos x="420" y="218"/>
              </a:cxn>
              <a:cxn ang="0">
                <a:pos x="420" y="266"/>
              </a:cxn>
              <a:cxn ang="0">
                <a:pos x="420" y="446"/>
              </a:cxn>
              <a:cxn ang="0">
                <a:pos x="323" y="446"/>
              </a:cxn>
              <a:cxn ang="0">
                <a:pos x="323" y="268"/>
              </a:cxn>
              <a:cxn ang="0">
                <a:pos x="188" y="268"/>
              </a:cxn>
              <a:cxn ang="0">
                <a:pos x="188" y="446"/>
              </a:cxn>
              <a:cxn ang="0">
                <a:pos x="92" y="446"/>
              </a:cxn>
              <a:cxn ang="0">
                <a:pos x="92" y="266"/>
              </a:cxn>
              <a:cxn ang="0">
                <a:pos x="92" y="218"/>
              </a:cxn>
              <a:cxn ang="0">
                <a:pos x="52" y="247"/>
              </a:cxn>
              <a:cxn ang="0">
                <a:pos x="49" y="250"/>
              </a:cxn>
              <a:cxn ang="0">
                <a:pos x="29" y="203"/>
              </a:cxn>
              <a:cxn ang="0">
                <a:pos x="256" y="31"/>
              </a:cxn>
              <a:cxn ang="0">
                <a:pos x="338" y="93"/>
              </a:cxn>
              <a:cxn ang="0">
                <a:pos x="376" y="122"/>
              </a:cxn>
              <a:cxn ang="0">
                <a:pos x="376" y="75"/>
              </a:cxn>
              <a:cxn ang="0">
                <a:pos x="376" y="32"/>
              </a:cxn>
              <a:cxn ang="0">
                <a:pos x="395" y="32"/>
              </a:cxn>
              <a:cxn ang="0">
                <a:pos x="395" y="125"/>
              </a:cxn>
              <a:cxn ang="0">
                <a:pos x="395" y="137"/>
              </a:cxn>
              <a:cxn ang="0">
                <a:pos x="404" y="144"/>
              </a:cxn>
              <a:cxn ang="0">
                <a:pos x="483" y="203"/>
              </a:cxn>
              <a:cxn ang="0">
                <a:pos x="462" y="250"/>
              </a:cxn>
            </a:cxnLst>
            <a:rect l="0" t="0" r="r" b="b"/>
            <a:pathLst>
              <a:path w="511" h="470">
                <a:moveTo>
                  <a:pt x="418" y="125"/>
                </a:moveTo>
                <a:lnTo>
                  <a:pt x="418" y="8"/>
                </a:lnTo>
                <a:lnTo>
                  <a:pt x="352" y="8"/>
                </a:lnTo>
                <a:lnTo>
                  <a:pt x="352" y="75"/>
                </a:lnTo>
                <a:lnTo>
                  <a:pt x="256" y="0"/>
                </a:lnTo>
                <a:lnTo>
                  <a:pt x="0" y="196"/>
                </a:lnTo>
                <a:lnTo>
                  <a:pt x="39" y="287"/>
                </a:lnTo>
                <a:lnTo>
                  <a:pt x="68" y="266"/>
                </a:lnTo>
                <a:lnTo>
                  <a:pt x="68" y="470"/>
                </a:lnTo>
                <a:lnTo>
                  <a:pt x="188" y="470"/>
                </a:lnTo>
                <a:lnTo>
                  <a:pt x="323" y="470"/>
                </a:lnTo>
                <a:lnTo>
                  <a:pt x="443" y="470"/>
                </a:lnTo>
                <a:lnTo>
                  <a:pt x="443" y="266"/>
                </a:lnTo>
                <a:lnTo>
                  <a:pt x="472" y="287"/>
                </a:lnTo>
                <a:lnTo>
                  <a:pt x="511" y="196"/>
                </a:lnTo>
                <a:lnTo>
                  <a:pt x="418" y="125"/>
                </a:lnTo>
                <a:close/>
                <a:moveTo>
                  <a:pt x="462" y="250"/>
                </a:moveTo>
                <a:lnTo>
                  <a:pt x="458" y="247"/>
                </a:lnTo>
                <a:lnTo>
                  <a:pt x="420" y="218"/>
                </a:lnTo>
                <a:lnTo>
                  <a:pt x="420" y="266"/>
                </a:lnTo>
                <a:lnTo>
                  <a:pt x="420" y="446"/>
                </a:lnTo>
                <a:lnTo>
                  <a:pt x="323" y="446"/>
                </a:lnTo>
                <a:lnTo>
                  <a:pt x="323" y="268"/>
                </a:lnTo>
                <a:lnTo>
                  <a:pt x="188" y="268"/>
                </a:lnTo>
                <a:lnTo>
                  <a:pt x="188" y="446"/>
                </a:lnTo>
                <a:lnTo>
                  <a:pt x="92" y="446"/>
                </a:lnTo>
                <a:lnTo>
                  <a:pt x="92" y="266"/>
                </a:lnTo>
                <a:lnTo>
                  <a:pt x="92" y="218"/>
                </a:lnTo>
                <a:lnTo>
                  <a:pt x="52" y="247"/>
                </a:lnTo>
                <a:lnTo>
                  <a:pt x="49" y="250"/>
                </a:lnTo>
                <a:lnTo>
                  <a:pt x="29" y="203"/>
                </a:lnTo>
                <a:lnTo>
                  <a:pt x="256" y="31"/>
                </a:lnTo>
                <a:lnTo>
                  <a:pt x="338" y="93"/>
                </a:lnTo>
                <a:lnTo>
                  <a:pt x="376" y="122"/>
                </a:lnTo>
                <a:lnTo>
                  <a:pt x="376" y="75"/>
                </a:lnTo>
                <a:lnTo>
                  <a:pt x="376" y="32"/>
                </a:lnTo>
                <a:lnTo>
                  <a:pt x="395" y="32"/>
                </a:lnTo>
                <a:lnTo>
                  <a:pt x="395" y="125"/>
                </a:lnTo>
                <a:lnTo>
                  <a:pt x="395" y="137"/>
                </a:lnTo>
                <a:lnTo>
                  <a:pt x="404" y="144"/>
                </a:lnTo>
                <a:lnTo>
                  <a:pt x="483" y="203"/>
                </a:lnTo>
                <a:lnTo>
                  <a:pt x="462" y="25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29418323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3239" r="26682"/>
          <a:stretch/>
        </p:blipFill>
        <p:spPr bwMode="auto">
          <a:xfrm>
            <a:off x="179512" y="2276872"/>
            <a:ext cx="3621492" cy="3374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84784"/>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Wel eens </a:t>
            </a:r>
            <a:r>
              <a:rPr lang="nl-NL" sz="1100" b="1" dirty="0" err="1" smtClean="0"/>
              <a:t>superfoods</a:t>
            </a:r>
            <a:r>
              <a:rPr lang="nl-NL" sz="1100" b="1" dirty="0" smtClean="0"/>
              <a:t> gekocht </a:t>
            </a:r>
            <a:br>
              <a:rPr lang="nl-NL" sz="1100" b="1" dirty="0" smtClean="0"/>
            </a:br>
            <a:r>
              <a:rPr lang="nl-NL" sz="1000" dirty="0" smtClean="0"/>
              <a:t>(vraag 6: </a:t>
            </a:r>
            <a:r>
              <a:rPr lang="nl-NL" sz="1000" dirty="0"/>
              <a:t>Heeft u wel eens </a:t>
            </a:r>
            <a:r>
              <a:rPr lang="nl-NL" sz="1000" dirty="0" err="1"/>
              <a:t>superfoods</a:t>
            </a:r>
            <a:r>
              <a:rPr lang="nl-NL" sz="1000" dirty="0"/>
              <a:t> </a:t>
            </a:r>
            <a:r>
              <a:rPr lang="nl-NL" sz="1000" dirty="0" smtClean="0"/>
              <a:t>gekocht?)</a:t>
            </a:r>
            <a:r>
              <a:rPr lang="nl-NL" sz="1100" dirty="0" smtClean="0"/>
              <a:t/>
            </a:r>
            <a:br>
              <a:rPr lang="nl-NL" sz="1100" dirty="0" smtClean="0"/>
            </a:br>
            <a:r>
              <a:rPr lang="nl-NL" sz="900" dirty="0" smtClean="0"/>
              <a:t>Nederlandse consumenten 18+ die wel eens van </a:t>
            </a:r>
            <a:br>
              <a:rPr lang="nl-NL" sz="900" dirty="0" smtClean="0"/>
            </a:br>
            <a:r>
              <a:rPr lang="nl-NL" sz="900" dirty="0" err="1" smtClean="0"/>
              <a:t>superfoods</a:t>
            </a:r>
            <a:r>
              <a:rPr lang="nl-NL" sz="900" dirty="0" smtClean="0"/>
              <a:t> gehoord hebben (in %,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Ongeveer vier op de tien Nederlanders die bekend zijn met ‘</a:t>
            </a:r>
            <a:r>
              <a:rPr lang="nl-NL" dirty="0" err="1" smtClean="0"/>
              <a:t>superfoods</a:t>
            </a:r>
            <a:r>
              <a:rPr lang="nl-NL" dirty="0" smtClean="0"/>
              <a:t>’ hebben deze ook wel eens gekocht. Van de totale groep Nederlanders betreft dit 23%*.</a:t>
            </a:r>
            <a:endParaRPr lang="nl-NL" dirty="0"/>
          </a:p>
        </p:txBody>
      </p:sp>
      <p:sp>
        <p:nvSpPr>
          <p:cNvPr id="2" name="Right Arrow 1"/>
          <p:cNvSpPr/>
          <p:nvPr/>
        </p:nvSpPr>
        <p:spPr bwMode="gray">
          <a:xfrm>
            <a:off x="3707904" y="3861048"/>
            <a:ext cx="1944216" cy="459088"/>
          </a:xfrm>
          <a:prstGeom prst="right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r>
              <a:rPr lang="nl-NL" sz="1200" dirty="0" smtClean="0">
                <a:solidFill>
                  <a:schemeClr val="tx1"/>
                </a:solidFill>
                <a:latin typeface="Arial" pitchFamily="34" charset="0"/>
                <a:cs typeface="Arial" pitchFamily="34" charset="0"/>
              </a:rPr>
              <a:t>Van NL populatie</a:t>
            </a:r>
          </a:p>
        </p:txBody>
      </p:sp>
      <p:sp>
        <p:nvSpPr>
          <p:cNvPr id="6" name="Title 1"/>
          <p:cNvSpPr txBox="1">
            <a:spLocks/>
          </p:cNvSpPr>
          <p:nvPr/>
        </p:nvSpPr>
        <p:spPr bwMode="gray">
          <a:xfrm>
            <a:off x="6085159" y="141277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Wel eens </a:t>
            </a:r>
            <a:r>
              <a:rPr lang="nl-NL" sz="1100" b="1" dirty="0" err="1" smtClean="0"/>
              <a:t>superfoods</a:t>
            </a:r>
            <a:r>
              <a:rPr lang="nl-NL" sz="1100" b="1" dirty="0" smtClean="0"/>
              <a:t> gekocht </a:t>
            </a:r>
            <a:br>
              <a:rPr lang="nl-NL" sz="1100" b="1" dirty="0" smtClean="0"/>
            </a:br>
            <a:r>
              <a:rPr lang="nl-NL" sz="900" dirty="0" smtClean="0"/>
              <a:t>(</a:t>
            </a:r>
            <a:r>
              <a:rPr lang="nl-NL" sz="900" dirty="0"/>
              <a:t>vraag 6: Heeft u wel eens </a:t>
            </a:r>
            <a:r>
              <a:rPr lang="nl-NL" sz="900" dirty="0" err="1"/>
              <a:t>superfoods</a:t>
            </a:r>
            <a:r>
              <a:rPr lang="nl-NL" sz="900" dirty="0"/>
              <a:t> gekocht?) </a:t>
            </a:r>
            <a:r>
              <a:rPr lang="nl-NL" sz="1100" dirty="0" smtClean="0"/>
              <a:t/>
            </a:r>
            <a:br>
              <a:rPr lang="nl-NL" sz="1100" dirty="0" smtClean="0"/>
            </a:br>
            <a:r>
              <a:rPr lang="nl-NL" sz="900" dirty="0" smtClean="0"/>
              <a:t>Nederlandse consumenten 18+ (in %, n=1000)</a:t>
            </a:r>
            <a:endParaRPr lang="nl-NL" sz="900"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23504" r="26772"/>
          <a:stretch/>
        </p:blipFill>
        <p:spPr bwMode="auto">
          <a:xfrm>
            <a:off x="5724128" y="2348880"/>
            <a:ext cx="3474875" cy="3260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827584" y="6093296"/>
            <a:ext cx="7200800" cy="360040"/>
          </a:xfrm>
          <a:prstGeom prst="rect">
            <a:avLst/>
          </a:prstGeom>
          <a:noFill/>
          <a:ln>
            <a:solidFill>
              <a:schemeClr val="tx1"/>
            </a:solidFill>
          </a:ln>
        </p:spPr>
        <p:txBody>
          <a:bodyPr wrap="square" lIns="36000" tIns="36000" rIns="36000" bIns="36000" rtlCol="0">
            <a:noAutofit/>
          </a:bodyPr>
          <a:lstStyle/>
          <a:p>
            <a:pPr>
              <a:spcBef>
                <a:spcPts val="300"/>
              </a:spcBef>
            </a:pPr>
            <a:r>
              <a:rPr lang="nl-NL" sz="1000" i="1" dirty="0" smtClean="0">
                <a:latin typeface="Arial" pitchFamily="34" charset="0"/>
                <a:cs typeface="Arial" pitchFamily="34" charset="0"/>
              </a:rPr>
              <a:t>*NB: Het hier genoemde percentage is gebaseerd op door de consumenten geïnterpreteerde definitie van het begrip </a:t>
            </a:r>
            <a:r>
              <a:rPr lang="nl-NL" sz="1000" i="1" dirty="0" err="1" smtClean="0">
                <a:latin typeface="Arial" pitchFamily="34" charset="0"/>
                <a:cs typeface="Arial" pitchFamily="34" charset="0"/>
              </a:rPr>
              <a:t>superfoods</a:t>
            </a:r>
            <a:r>
              <a:rPr lang="nl-NL" sz="1000" i="1" dirty="0" smtClean="0">
                <a:latin typeface="Arial" pitchFamily="34" charset="0"/>
                <a:cs typeface="Arial" pitchFamily="34" charset="0"/>
              </a:rPr>
              <a:t> zoals in de vragenlijst voorgelegd. Op slide 19 is te zien welk deel van de consumenten specifieke </a:t>
            </a:r>
            <a:r>
              <a:rPr lang="nl-NL" sz="1000" i="1" dirty="0" err="1" smtClean="0">
                <a:latin typeface="Arial" pitchFamily="34" charset="0"/>
                <a:cs typeface="Arial" pitchFamily="34" charset="0"/>
              </a:rPr>
              <a:t>superfoods</a:t>
            </a:r>
            <a:r>
              <a:rPr lang="nl-NL" sz="1000" i="1" dirty="0" smtClean="0">
                <a:latin typeface="Arial" pitchFamily="34" charset="0"/>
                <a:cs typeface="Arial" pitchFamily="34" charset="0"/>
              </a:rPr>
              <a:t> eten. </a:t>
            </a:r>
          </a:p>
        </p:txBody>
      </p:sp>
    </p:spTree>
    <p:extLst>
      <p:ext uri="{BB962C8B-B14F-4D97-AF65-F5344CB8AC3E}">
        <p14:creationId xmlns:p14="http://schemas.microsoft.com/office/powerpoint/2010/main" xmlns="" val="277259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4247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waarin met </a:t>
            </a:r>
            <a:r>
              <a:rPr lang="nl-NL" sz="1100" b="1" dirty="0" err="1" smtClean="0"/>
              <a:t>superfoods</a:t>
            </a:r>
            <a:r>
              <a:rPr lang="nl-NL" sz="1100" b="1" dirty="0" smtClean="0"/>
              <a:t> zou willen kopen </a:t>
            </a:r>
            <a:r>
              <a:rPr lang="nl-NL" sz="1000" dirty="0" smtClean="0"/>
              <a:t>(vraag 7: </a:t>
            </a:r>
            <a:r>
              <a:rPr lang="nl-NL" sz="1000" dirty="0"/>
              <a:t>In hoeverre zou u </a:t>
            </a:r>
            <a:r>
              <a:rPr lang="nl-NL" sz="1000" dirty="0" err="1"/>
              <a:t>superfoods</a:t>
            </a:r>
            <a:r>
              <a:rPr lang="nl-NL" sz="1000" dirty="0"/>
              <a:t> </a:t>
            </a:r>
            <a:r>
              <a:rPr lang="nl-NL" sz="1000" dirty="0" smtClean="0"/>
              <a:t>willen </a:t>
            </a:r>
            <a:r>
              <a:rPr lang="nl-NL" sz="1000" dirty="0"/>
              <a:t>kopen</a:t>
            </a:r>
            <a:r>
              <a:rPr lang="nl-NL" sz="1000" dirty="0" smtClean="0"/>
              <a:t>?)</a:t>
            </a:r>
            <a:r>
              <a:rPr lang="nl-NL" sz="1100" dirty="0" smtClean="0"/>
              <a:t/>
            </a:r>
            <a:br>
              <a:rPr lang="nl-NL" sz="1100" dirty="0" smtClean="0"/>
            </a:br>
            <a:r>
              <a:rPr lang="nl-NL" sz="900" dirty="0" smtClean="0"/>
              <a:t>Nederlandse consumenten 18+ die nog nooit </a:t>
            </a:r>
            <a:r>
              <a:rPr lang="nl-NL" sz="900" dirty="0" err="1" smtClean="0"/>
              <a:t>superfoods</a:t>
            </a:r>
            <a:r>
              <a:rPr lang="nl-NL" sz="900" dirty="0" smtClean="0"/>
              <a:t> gekocht hebben  (in % en gemiddelde op schaal 1-5, n=774)</a:t>
            </a:r>
            <a:endParaRPr lang="nl-NL" sz="900" dirty="0"/>
          </a:p>
        </p:txBody>
      </p:sp>
      <p:sp>
        <p:nvSpPr>
          <p:cNvPr id="4" name="Title 3"/>
          <p:cNvSpPr>
            <a:spLocks noGrp="1"/>
          </p:cNvSpPr>
          <p:nvPr>
            <p:ph type="title"/>
          </p:nvPr>
        </p:nvSpPr>
        <p:spPr>
          <a:xfrm>
            <a:off x="323850" y="332656"/>
            <a:ext cx="6480398" cy="864096"/>
          </a:xfrm>
        </p:spPr>
        <p:txBody>
          <a:bodyPr/>
          <a:lstStyle/>
          <a:p>
            <a:r>
              <a:rPr lang="nl-NL" dirty="0" smtClean="0"/>
              <a:t>8% van degenen die nog nooit </a:t>
            </a:r>
            <a:r>
              <a:rPr lang="nl-NL" dirty="0" err="1" smtClean="0"/>
              <a:t>superfoods</a:t>
            </a:r>
            <a:r>
              <a:rPr lang="nl-NL" dirty="0" smtClean="0"/>
              <a:t> gekocht hebben staat (zeer) positief tegenover de aankoop ervan.</a:t>
            </a:r>
            <a:br>
              <a:rPr lang="nl-NL" dirty="0" smtClean="0"/>
            </a:br>
            <a:r>
              <a:rPr lang="nl-NL" dirty="0" smtClean="0"/>
              <a:t>Bijna een kwart wil helemaal geen </a:t>
            </a:r>
            <a:r>
              <a:rPr lang="nl-NL" dirty="0" err="1" smtClean="0"/>
              <a:t>superfoods</a:t>
            </a:r>
            <a:r>
              <a:rPr lang="nl-NL" dirty="0" smtClean="0"/>
              <a:t> kopen. </a:t>
            </a:r>
            <a:endParaRPr lang="nl-NL" dirty="0"/>
          </a:p>
        </p:txBody>
      </p:sp>
    </p:spTree>
    <p:extLst>
      <p:ext uri="{BB962C8B-B14F-4D97-AF65-F5344CB8AC3E}">
        <p14:creationId xmlns:p14="http://schemas.microsoft.com/office/powerpoint/2010/main" xmlns="" val="30758191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685428"/>
            <a:ext cx="8064500" cy="50559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981398"/>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Redenen om </a:t>
            </a:r>
            <a:r>
              <a:rPr lang="nl-NL" sz="1100" b="1" dirty="0" err="1" smtClean="0"/>
              <a:t>superfoods</a:t>
            </a:r>
            <a:r>
              <a:rPr lang="nl-NL" sz="1100" b="1" dirty="0" smtClean="0"/>
              <a:t> te (willen) kopen</a:t>
            </a:r>
            <a:r>
              <a:rPr lang="nl-NL" sz="1100" dirty="0" smtClean="0"/>
              <a:t> </a:t>
            </a:r>
            <a:r>
              <a:rPr lang="nl-NL" sz="1000" dirty="0" smtClean="0"/>
              <a:t>(vraag 8: </a:t>
            </a:r>
            <a:r>
              <a:rPr lang="nl-NL" sz="1000" dirty="0"/>
              <a:t>Waarom zou u </a:t>
            </a:r>
            <a:r>
              <a:rPr lang="nl-NL" sz="1000" dirty="0" err="1"/>
              <a:t>superfoods</a:t>
            </a:r>
            <a:r>
              <a:rPr lang="nl-NL" sz="1000" dirty="0"/>
              <a:t> </a:t>
            </a:r>
            <a:r>
              <a:rPr lang="nl-NL" sz="1000" dirty="0" smtClean="0"/>
              <a:t>willen </a:t>
            </a:r>
            <a:r>
              <a:rPr lang="nl-NL" sz="1000" dirty="0"/>
              <a:t>kopen</a:t>
            </a:r>
            <a:r>
              <a:rPr lang="nl-NL" sz="1000" dirty="0" smtClean="0"/>
              <a:t>? / </a:t>
            </a:r>
            <a:r>
              <a:rPr lang="nl-NL" sz="1000" dirty="0"/>
              <a:t>Waarom heeft u </a:t>
            </a:r>
            <a:r>
              <a:rPr lang="nl-NL" sz="1000" dirty="0" err="1"/>
              <a:t>superfoods</a:t>
            </a:r>
            <a:r>
              <a:rPr lang="nl-NL" sz="1000" dirty="0"/>
              <a:t> gekocht</a:t>
            </a:r>
            <a:r>
              <a:rPr lang="nl-NL" sz="1000" dirty="0" smtClean="0"/>
              <a:t>?)</a:t>
            </a:r>
            <a:r>
              <a:rPr lang="nl-NL" sz="1100" dirty="0" smtClean="0"/>
              <a:t/>
            </a:r>
            <a:br>
              <a:rPr lang="nl-NL" sz="1100" dirty="0" smtClean="0"/>
            </a:br>
            <a:r>
              <a:rPr lang="nl-NL" sz="900" dirty="0" smtClean="0"/>
              <a:t>Nederlandse consumenten 18+ die </a:t>
            </a:r>
            <a:r>
              <a:rPr lang="nl-NL" sz="900" dirty="0" err="1" smtClean="0"/>
              <a:t>superfoods</a:t>
            </a:r>
            <a:r>
              <a:rPr lang="nl-NL" sz="900" dirty="0" smtClean="0"/>
              <a:t> (willen) kopen (in %, n=819) </a:t>
            </a:r>
            <a:endParaRPr lang="nl-NL" sz="900" dirty="0"/>
          </a:p>
        </p:txBody>
      </p:sp>
      <p:sp>
        <p:nvSpPr>
          <p:cNvPr id="4" name="Title 3"/>
          <p:cNvSpPr>
            <a:spLocks noGrp="1"/>
          </p:cNvSpPr>
          <p:nvPr>
            <p:ph type="title"/>
          </p:nvPr>
        </p:nvSpPr>
        <p:spPr>
          <a:xfrm>
            <a:off x="323850" y="332656"/>
            <a:ext cx="6335713" cy="792088"/>
          </a:xfrm>
        </p:spPr>
        <p:txBody>
          <a:bodyPr/>
          <a:lstStyle/>
          <a:p>
            <a:r>
              <a:rPr lang="nl-NL" dirty="0" smtClean="0"/>
              <a:t>De meest genoemde redenen om </a:t>
            </a:r>
            <a:r>
              <a:rPr lang="nl-NL" dirty="0" err="1" smtClean="0"/>
              <a:t>superfoods</a:t>
            </a:r>
            <a:r>
              <a:rPr lang="nl-NL" dirty="0" smtClean="0"/>
              <a:t> te (willen) kopen zijn het verbeteren van de weerstand, het zorgen voor een betere algehele gezondheid en vitaliteit. </a:t>
            </a:r>
            <a:endParaRPr lang="nl-NL" dirty="0"/>
          </a:p>
        </p:txBody>
      </p:sp>
    </p:spTree>
    <p:extLst>
      <p:ext uri="{BB962C8B-B14F-4D97-AF65-F5344CB8AC3E}">
        <p14:creationId xmlns:p14="http://schemas.microsoft.com/office/powerpoint/2010/main" xmlns="" val="2792312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125414"/>
            <a:ext cx="8712968"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Redenen om </a:t>
            </a:r>
            <a:r>
              <a:rPr lang="nl-NL" sz="1100" b="1" dirty="0" err="1" smtClean="0"/>
              <a:t>superfoods</a:t>
            </a:r>
            <a:r>
              <a:rPr lang="nl-NL" sz="1100" b="1" dirty="0" smtClean="0"/>
              <a:t> te (willen) kopen </a:t>
            </a:r>
            <a:r>
              <a:rPr lang="nl-NL" sz="1000" dirty="0"/>
              <a:t>(vraag 8: Waarom zou u </a:t>
            </a:r>
            <a:r>
              <a:rPr lang="nl-NL" sz="1000" dirty="0" err="1"/>
              <a:t>superfoods</a:t>
            </a:r>
            <a:r>
              <a:rPr lang="nl-NL" sz="1000" dirty="0"/>
              <a:t> willen kopen? / Waarom heeft u </a:t>
            </a:r>
            <a:r>
              <a:rPr lang="nl-NL" sz="1000" dirty="0" err="1"/>
              <a:t>superfoods</a:t>
            </a:r>
            <a:r>
              <a:rPr lang="nl-NL" sz="1000" dirty="0"/>
              <a:t> gekocht?)</a:t>
            </a:r>
            <a:r>
              <a:rPr lang="nl-NL" sz="1100" dirty="0"/>
              <a:t/>
            </a:r>
            <a:br>
              <a:rPr lang="nl-NL" sz="1100" dirty="0"/>
            </a:br>
            <a:r>
              <a:rPr lang="nl-NL" sz="900" dirty="0" smtClean="0"/>
              <a:t>Nederlandse consumenten 18+ die </a:t>
            </a:r>
            <a:r>
              <a:rPr lang="nl-NL" sz="900" dirty="0" err="1" smtClean="0"/>
              <a:t>superfoods</a:t>
            </a:r>
            <a:r>
              <a:rPr lang="nl-NL" sz="900" dirty="0" smtClean="0"/>
              <a:t> </a:t>
            </a:r>
            <a:r>
              <a:rPr lang="nl-NL" sz="900" dirty="0"/>
              <a:t>(</a:t>
            </a:r>
            <a:r>
              <a:rPr lang="nl-NL" sz="900" dirty="0" smtClean="0"/>
              <a:t>willen) kopen (in %, resp. n=226/593)</a:t>
            </a:r>
            <a:endParaRPr lang="nl-NL" sz="900" dirty="0"/>
          </a:p>
        </p:txBody>
      </p:sp>
      <p:sp>
        <p:nvSpPr>
          <p:cNvPr id="4" name="Title 3"/>
          <p:cNvSpPr>
            <a:spLocks noGrp="1"/>
          </p:cNvSpPr>
          <p:nvPr>
            <p:ph type="title"/>
          </p:nvPr>
        </p:nvSpPr>
        <p:spPr>
          <a:xfrm>
            <a:off x="323850" y="260647"/>
            <a:ext cx="6335391" cy="1080121"/>
          </a:xfrm>
        </p:spPr>
        <p:txBody>
          <a:bodyPr/>
          <a:lstStyle/>
          <a:p>
            <a:r>
              <a:rPr lang="nl-NL" sz="1800" dirty="0" smtClean="0"/>
              <a:t>Voor degenen die al </a:t>
            </a:r>
            <a:r>
              <a:rPr lang="nl-NL" sz="1800" dirty="0" err="1" smtClean="0"/>
              <a:t>superfoods</a:t>
            </a:r>
            <a:r>
              <a:rPr lang="nl-NL" sz="1800" dirty="0" smtClean="0"/>
              <a:t> kopen zijn de smaak en de bevordering van de stoelgang </a:t>
            </a:r>
            <a:r>
              <a:rPr lang="nl-NL" sz="1800" b="1" dirty="0" smtClean="0"/>
              <a:t>relatief</a:t>
            </a:r>
            <a:r>
              <a:rPr lang="nl-NL" sz="1800" dirty="0" smtClean="0"/>
              <a:t> belangrijkere redenen. Niet-kopers zouden relatief vaker tekorten willen aanvullen en hart- en vaatziekten en kanker willen voorkomen.</a:t>
            </a:r>
            <a:endParaRPr lang="nl-NL" sz="1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1742473"/>
            <a:ext cx="8064500" cy="492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4516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59198"/>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2776"/>
            <a:ext cx="849694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Belangrijkste reden om </a:t>
            </a:r>
            <a:r>
              <a:rPr lang="nl-NL" sz="1100" b="1" dirty="0" err="1" smtClean="0"/>
              <a:t>superfoods</a:t>
            </a:r>
            <a:r>
              <a:rPr lang="nl-NL" sz="1100" b="1" dirty="0" smtClean="0"/>
              <a:t> te (willen) kopen </a:t>
            </a:r>
            <a:br>
              <a:rPr lang="nl-NL" sz="1100" b="1" dirty="0" smtClean="0"/>
            </a:br>
            <a:r>
              <a:rPr lang="nl-NL" sz="1000" dirty="0" smtClean="0"/>
              <a:t>(vraag 9: </a:t>
            </a:r>
            <a:r>
              <a:rPr lang="nl-NL" sz="1000" dirty="0"/>
              <a:t>Wat is voor u de belangrijkste reden om </a:t>
            </a:r>
            <a:r>
              <a:rPr lang="nl-NL" sz="1000" dirty="0" err="1"/>
              <a:t>superfoods</a:t>
            </a:r>
            <a:r>
              <a:rPr lang="nl-NL" sz="1000" dirty="0"/>
              <a:t> </a:t>
            </a:r>
            <a:r>
              <a:rPr lang="nl-NL" sz="1000" dirty="0" smtClean="0"/>
              <a:t>te</a:t>
            </a:r>
            <a:r>
              <a:rPr lang="nl-NL" sz="1000" i="1" dirty="0" smtClean="0"/>
              <a:t> (</a:t>
            </a:r>
            <a:r>
              <a:rPr lang="nl-NL" sz="1000" dirty="0" smtClean="0"/>
              <a:t>willen) kopen?)</a:t>
            </a:r>
            <a:r>
              <a:rPr lang="nl-NL" sz="1100" dirty="0" smtClean="0"/>
              <a:t/>
            </a:r>
            <a:br>
              <a:rPr lang="nl-NL" sz="1100" dirty="0" smtClean="0"/>
            </a:br>
            <a:r>
              <a:rPr lang="nl-NL" sz="900" dirty="0" smtClean="0"/>
              <a:t>Nederlandse consumenten 18+ die </a:t>
            </a:r>
            <a:r>
              <a:rPr lang="nl-NL" sz="900" dirty="0" err="1" smtClean="0"/>
              <a:t>superfoods</a:t>
            </a:r>
            <a:r>
              <a:rPr lang="nl-NL" sz="900" dirty="0" smtClean="0"/>
              <a:t> (willen) kopen (in %, n=819)</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Een kwart van de Nederlanders die </a:t>
            </a:r>
            <a:r>
              <a:rPr lang="nl-NL" dirty="0" err="1" smtClean="0"/>
              <a:t>superfoods</a:t>
            </a:r>
            <a:r>
              <a:rPr lang="nl-NL" dirty="0" smtClean="0"/>
              <a:t> (willen) kopen vinden een betere algehele gezondheid de belangrijkste reden hiervoor. </a:t>
            </a:r>
            <a:endParaRPr lang="nl-NL" dirty="0"/>
          </a:p>
        </p:txBody>
      </p:sp>
    </p:spTree>
    <p:extLst>
      <p:ext uri="{BB962C8B-B14F-4D97-AF65-F5344CB8AC3E}">
        <p14:creationId xmlns:p14="http://schemas.microsoft.com/office/powerpoint/2010/main" xmlns="" val="402071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8520" y="2204864"/>
            <a:ext cx="8064500" cy="3762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277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err="1" smtClean="0"/>
              <a:t>Superfoods</a:t>
            </a:r>
            <a:r>
              <a:rPr lang="nl-NL" sz="1100" b="1" dirty="0" smtClean="0"/>
              <a:t> die men eet </a:t>
            </a:r>
            <a:r>
              <a:rPr lang="nl-NL" sz="1000" dirty="0" smtClean="0"/>
              <a:t>(vraag 10: </a:t>
            </a:r>
            <a:r>
              <a:rPr lang="nl-NL" sz="1000" dirty="0"/>
              <a:t>Welke </a:t>
            </a:r>
            <a:r>
              <a:rPr lang="nl-NL" sz="1000" dirty="0" err="1"/>
              <a:t>superfoods</a:t>
            </a:r>
            <a:r>
              <a:rPr lang="nl-NL" sz="1000" dirty="0"/>
              <a:t> eet u?</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kopen (in %, n=226)</a:t>
            </a:r>
            <a:endParaRPr lang="nl-NL" sz="900" dirty="0"/>
          </a:p>
        </p:txBody>
      </p:sp>
      <p:sp>
        <p:nvSpPr>
          <p:cNvPr id="4" name="Title 3"/>
          <p:cNvSpPr>
            <a:spLocks noGrp="1"/>
          </p:cNvSpPr>
          <p:nvPr>
            <p:ph type="title"/>
          </p:nvPr>
        </p:nvSpPr>
        <p:spPr/>
        <p:txBody>
          <a:bodyPr/>
          <a:lstStyle/>
          <a:p>
            <a:r>
              <a:rPr lang="nl-NL" dirty="0" smtClean="0"/>
              <a:t>Degenen die </a:t>
            </a:r>
            <a:r>
              <a:rPr lang="nl-NL" dirty="0" err="1" smtClean="0"/>
              <a:t>superfoods</a:t>
            </a:r>
            <a:r>
              <a:rPr lang="nl-NL" dirty="0" smtClean="0"/>
              <a:t> consumeren, eten vooral bessen en zaden. </a:t>
            </a:r>
            <a:endParaRPr lang="nl-NL" dirty="0"/>
          </a:p>
        </p:txBody>
      </p:sp>
      <p:sp>
        <p:nvSpPr>
          <p:cNvPr id="2" name="TextBox 1"/>
          <p:cNvSpPr txBox="1"/>
          <p:nvPr/>
        </p:nvSpPr>
        <p:spPr>
          <a:xfrm>
            <a:off x="7955980" y="1736477"/>
            <a:ext cx="1008508" cy="3924771"/>
          </a:xfrm>
          <a:prstGeom prst="rect">
            <a:avLst/>
          </a:prstGeom>
          <a:noFill/>
        </p:spPr>
        <p:txBody>
          <a:bodyPr wrap="square" lIns="0" tIns="0" rIns="0" bIns="0" rtlCol="0">
            <a:noAutofit/>
          </a:bodyPr>
          <a:lstStyle/>
          <a:p>
            <a:pPr algn="ctr">
              <a:spcBef>
                <a:spcPts val="300"/>
              </a:spcBef>
            </a:pPr>
            <a:endParaRPr lang="nl-NL" sz="1100" dirty="0" smtClean="0">
              <a:latin typeface="Arial" pitchFamily="34" charset="0"/>
              <a:cs typeface="Arial" pitchFamily="34" charset="0"/>
            </a:endParaRPr>
          </a:p>
          <a:p>
            <a:pPr algn="ctr">
              <a:spcBef>
                <a:spcPts val="300"/>
              </a:spcBef>
            </a:pPr>
            <a:r>
              <a:rPr lang="nl-NL" sz="1100" dirty="0" smtClean="0">
                <a:latin typeface="Arial" pitchFamily="34" charset="0"/>
                <a:cs typeface="Arial" pitchFamily="34" charset="0"/>
              </a:rPr>
              <a:t>% binnen NL</a:t>
            </a:r>
          </a:p>
          <a:p>
            <a:pPr algn="ctr">
              <a:spcBef>
                <a:spcPts val="300"/>
              </a:spcBef>
            </a:pPr>
            <a:endParaRPr lang="nl-NL" sz="1100" dirty="0" smtClean="0">
              <a:latin typeface="Arial" pitchFamily="34" charset="0"/>
              <a:cs typeface="Arial" pitchFamily="34" charset="0"/>
            </a:endParaRPr>
          </a:p>
          <a:p>
            <a:pPr algn="ctr">
              <a:lnSpc>
                <a:spcPts val="1900"/>
              </a:lnSpc>
              <a:spcBef>
                <a:spcPts val="300"/>
              </a:spcBef>
            </a:pPr>
            <a:r>
              <a:rPr lang="nl-NL" sz="1100" dirty="0" smtClean="0">
                <a:latin typeface="Arial" pitchFamily="34" charset="0"/>
                <a:cs typeface="Arial" pitchFamily="34" charset="0"/>
              </a:rPr>
              <a:t>11%</a:t>
            </a:r>
          </a:p>
          <a:p>
            <a:pPr algn="ctr">
              <a:lnSpc>
                <a:spcPts val="1900"/>
              </a:lnSpc>
              <a:spcBef>
                <a:spcPts val="300"/>
              </a:spcBef>
            </a:pPr>
            <a:r>
              <a:rPr lang="nl-NL" sz="1100" dirty="0" smtClean="0">
                <a:latin typeface="Arial" pitchFamily="34" charset="0"/>
                <a:cs typeface="Arial" pitchFamily="34" charset="0"/>
              </a:rPr>
              <a:t>8%</a:t>
            </a:r>
          </a:p>
          <a:p>
            <a:pPr algn="ctr">
              <a:lnSpc>
                <a:spcPts val="1900"/>
              </a:lnSpc>
              <a:spcBef>
                <a:spcPts val="300"/>
              </a:spcBef>
            </a:pPr>
            <a:r>
              <a:rPr lang="nl-NL" sz="1100" dirty="0" smtClean="0">
                <a:latin typeface="Arial" pitchFamily="34" charset="0"/>
                <a:cs typeface="Arial" pitchFamily="34" charset="0"/>
              </a:rPr>
              <a:t>5%</a:t>
            </a:r>
          </a:p>
          <a:p>
            <a:pPr algn="ctr">
              <a:lnSpc>
                <a:spcPts val="1900"/>
              </a:lnSpc>
              <a:spcBef>
                <a:spcPts val="300"/>
              </a:spcBef>
            </a:pPr>
            <a:r>
              <a:rPr lang="nl-NL" sz="1100" dirty="0" smtClean="0">
                <a:latin typeface="Arial" pitchFamily="34" charset="0"/>
                <a:cs typeface="Arial" pitchFamily="34" charset="0"/>
              </a:rPr>
              <a:t>5%</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4%</a:t>
            </a:r>
          </a:p>
          <a:p>
            <a:pPr algn="ctr">
              <a:lnSpc>
                <a:spcPts val="1900"/>
              </a:lnSpc>
              <a:spcBef>
                <a:spcPts val="300"/>
              </a:spcBef>
            </a:pPr>
            <a:r>
              <a:rPr lang="nl-NL" sz="1100" dirty="0" smtClean="0">
                <a:latin typeface="Arial" pitchFamily="34" charset="0"/>
                <a:cs typeface="Arial" pitchFamily="34" charset="0"/>
              </a:rPr>
              <a:t>3%</a:t>
            </a:r>
          </a:p>
          <a:p>
            <a:pPr algn="ctr">
              <a:lnSpc>
                <a:spcPts val="1900"/>
              </a:lnSpc>
              <a:spcBef>
                <a:spcPts val="300"/>
              </a:spcBef>
            </a:pPr>
            <a:r>
              <a:rPr lang="nl-NL" sz="1100" dirty="0" smtClean="0">
                <a:latin typeface="Arial" pitchFamily="34" charset="0"/>
                <a:cs typeface="Arial" pitchFamily="34" charset="0"/>
              </a:rPr>
              <a:t>3%</a:t>
            </a:r>
          </a:p>
          <a:p>
            <a:pPr algn="ctr">
              <a:lnSpc>
                <a:spcPts val="1900"/>
              </a:lnSpc>
              <a:spcBef>
                <a:spcPts val="300"/>
              </a:spcBef>
            </a:pPr>
            <a:r>
              <a:rPr lang="nl-NL" sz="1100" dirty="0" smtClean="0">
                <a:latin typeface="Arial" pitchFamily="34" charset="0"/>
                <a:cs typeface="Arial" pitchFamily="34" charset="0"/>
              </a:rPr>
              <a:t>2%</a:t>
            </a:r>
          </a:p>
          <a:p>
            <a:pPr algn="ctr">
              <a:lnSpc>
                <a:spcPts val="1900"/>
              </a:lnSpc>
              <a:spcBef>
                <a:spcPts val="300"/>
              </a:spcBef>
            </a:pPr>
            <a:r>
              <a:rPr lang="nl-NL" sz="1100" dirty="0" smtClean="0">
                <a:latin typeface="Arial" pitchFamily="34" charset="0"/>
                <a:cs typeface="Arial" pitchFamily="34" charset="0"/>
              </a:rPr>
              <a:t>2%</a:t>
            </a:r>
          </a:p>
          <a:p>
            <a:pPr algn="ctr">
              <a:lnSpc>
                <a:spcPts val="1900"/>
              </a:lnSpc>
              <a:spcBef>
                <a:spcPts val="300"/>
              </a:spcBef>
            </a:pPr>
            <a:r>
              <a:rPr lang="nl-NL" sz="1100" dirty="0" smtClean="0">
                <a:latin typeface="Arial" pitchFamily="34" charset="0"/>
                <a:cs typeface="Arial" pitchFamily="34" charset="0"/>
              </a:rPr>
              <a:t>1%</a:t>
            </a:r>
          </a:p>
        </p:txBody>
      </p:sp>
      <p:sp>
        <p:nvSpPr>
          <p:cNvPr id="6" name="Rectangular Callout 5"/>
          <p:cNvSpPr/>
          <p:nvPr/>
        </p:nvSpPr>
        <p:spPr bwMode="gray">
          <a:xfrm>
            <a:off x="6948264" y="3068960"/>
            <a:ext cx="1152128" cy="629902"/>
          </a:xfrm>
          <a:prstGeom prst="wedgeRectCallout">
            <a:avLst>
              <a:gd name="adj1" fmla="val 67627"/>
              <a:gd name="adj2" fmla="val -17644"/>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spcBef>
                <a:spcPts val="300"/>
              </a:spcBef>
            </a:pPr>
            <a:r>
              <a:rPr lang="nl-NL" sz="1000" dirty="0" smtClean="0">
                <a:solidFill>
                  <a:schemeClr val="tx1"/>
                </a:solidFill>
                <a:latin typeface="Arial" pitchFamily="34" charset="0"/>
                <a:cs typeface="Arial" pitchFamily="34" charset="0"/>
              </a:rPr>
              <a:t>Zo’n 606.376 Nederlanders hebben wel eens </a:t>
            </a:r>
            <a:r>
              <a:rPr lang="nl-NL" sz="1000" dirty="0" err="1" smtClean="0">
                <a:solidFill>
                  <a:schemeClr val="tx1"/>
                </a:solidFill>
                <a:latin typeface="Arial" pitchFamily="34" charset="0"/>
                <a:cs typeface="Arial" pitchFamily="34" charset="0"/>
              </a:rPr>
              <a:t>quinoa</a:t>
            </a:r>
            <a:r>
              <a:rPr lang="nl-NL" sz="1000" dirty="0" smtClean="0">
                <a:solidFill>
                  <a:schemeClr val="tx1"/>
                </a:solidFill>
                <a:latin typeface="Arial" pitchFamily="34" charset="0"/>
                <a:cs typeface="Arial" pitchFamily="34" charset="0"/>
              </a:rPr>
              <a:t> gegeten. </a:t>
            </a:r>
          </a:p>
        </p:txBody>
      </p:sp>
    </p:spTree>
    <p:extLst>
      <p:ext uri="{BB962C8B-B14F-4D97-AF65-F5344CB8AC3E}">
        <p14:creationId xmlns:p14="http://schemas.microsoft.com/office/powerpoint/2010/main" xmlns="" val="1343650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bwMode="gray"/>
        <p:txBody>
          <a:bodyPr/>
          <a:lstStyle/>
          <a:p>
            <a:endParaRPr lang="nl-NL" dirty="0" smtClean="0"/>
          </a:p>
          <a:p>
            <a:r>
              <a:rPr lang="nl-NL" dirty="0" smtClean="0"/>
              <a:t>Samenvatting</a:t>
            </a:r>
          </a:p>
          <a:p>
            <a:r>
              <a:rPr lang="nl-NL" dirty="0" smtClean="0"/>
              <a:t>Resultaten</a:t>
            </a:r>
          </a:p>
          <a:p>
            <a:pPr marL="0" indent="0">
              <a:buNone/>
            </a:pPr>
            <a:endParaRPr lang="nl-NL" sz="100" dirty="0" smtClean="0"/>
          </a:p>
          <a:p>
            <a:pPr lvl="1"/>
            <a:r>
              <a:rPr lang="nl-NL" sz="1600" dirty="0"/>
              <a:t>2</a:t>
            </a:r>
            <a:r>
              <a:rPr lang="nl-NL" sz="1600" dirty="0" smtClean="0"/>
              <a:t>.1 Bekendheid </a:t>
            </a:r>
            <a:r>
              <a:rPr lang="nl-NL" sz="1600" dirty="0" err="1" smtClean="0"/>
              <a:t>superfoods</a:t>
            </a:r>
            <a:endParaRPr lang="nl-NL" sz="1600" dirty="0"/>
          </a:p>
          <a:p>
            <a:pPr lvl="1"/>
            <a:r>
              <a:rPr lang="nl-NL" sz="1600" dirty="0"/>
              <a:t>2</a:t>
            </a:r>
            <a:r>
              <a:rPr lang="nl-NL" sz="1600" dirty="0" smtClean="0"/>
              <a:t>.2 </a:t>
            </a:r>
            <a:r>
              <a:rPr lang="nl-NL" sz="1600" dirty="0"/>
              <a:t>Gebruik </a:t>
            </a:r>
            <a:r>
              <a:rPr lang="nl-NL" sz="1600" dirty="0" err="1" smtClean="0"/>
              <a:t>superfoods</a:t>
            </a:r>
            <a:endParaRPr lang="nl-NL" sz="1600" dirty="0"/>
          </a:p>
          <a:p>
            <a:pPr lvl="1"/>
            <a:r>
              <a:rPr lang="nl-NL" sz="1600" dirty="0"/>
              <a:t>2</a:t>
            </a:r>
            <a:r>
              <a:rPr lang="nl-NL" sz="1600" dirty="0" smtClean="0"/>
              <a:t>.3 Overtuiging </a:t>
            </a:r>
            <a:r>
              <a:rPr lang="nl-NL" sz="1600" dirty="0" err="1" smtClean="0"/>
              <a:t>superfoods</a:t>
            </a:r>
            <a:endParaRPr lang="nl-NL" sz="1600" dirty="0"/>
          </a:p>
          <a:p>
            <a:pPr>
              <a:buAutoNum type="arabicPeriod" startAt="3"/>
            </a:pPr>
            <a:r>
              <a:rPr lang="nl-NL" dirty="0" err="1" smtClean="0"/>
              <a:t>Onderzoeksverantwoording</a:t>
            </a:r>
            <a:endParaRPr lang="nl-NL" dirty="0"/>
          </a:p>
          <a:p>
            <a:pPr>
              <a:buAutoNum type="arabicPeriod" startAt="3"/>
            </a:pPr>
            <a:r>
              <a:rPr lang="nl-NL" dirty="0" smtClean="0"/>
              <a:t>Contactgegevens</a:t>
            </a:r>
          </a:p>
          <a:p>
            <a:pPr>
              <a:buAutoNum type="arabicPeriod" startAt="3"/>
            </a:pPr>
            <a:endParaRPr lang="nl-NL" dirty="0" smtClean="0"/>
          </a:p>
          <a:p>
            <a:pPr lvl="1" indent="-360000">
              <a:spcBef>
                <a:spcPts val="1200"/>
              </a:spcBef>
              <a:spcAft>
                <a:spcPts val="0"/>
              </a:spcAft>
              <a:buClr>
                <a:schemeClr val="tx2"/>
              </a:buClr>
            </a:pPr>
            <a:r>
              <a:rPr lang="nl-NL" sz="1600" i="1" dirty="0" smtClean="0"/>
              <a:t>* Bijlage: Excel tabellen rapport met alle cijfermatige resultaten</a:t>
            </a:r>
            <a:endParaRPr lang="nl-NL" i="1" dirty="0" smtClean="0">
              <a:solidFill>
                <a:schemeClr val="tx1"/>
              </a:solidFill>
            </a:endParaRPr>
          </a:p>
        </p:txBody>
      </p:sp>
      <p:sp>
        <p:nvSpPr>
          <p:cNvPr id="3" name="Title 2"/>
          <p:cNvSpPr>
            <a:spLocks noGrp="1"/>
          </p:cNvSpPr>
          <p:nvPr>
            <p:ph type="title"/>
          </p:nvPr>
        </p:nvSpPr>
        <p:spPr bwMode="gray"/>
        <p:txBody>
          <a:bodyPr/>
          <a:lstStyle/>
          <a:p>
            <a:r>
              <a:rPr lang="nl-NL" smtClean="0"/>
              <a:t>Inhoud</a:t>
            </a:r>
            <a:endParaRPr lang="nl-NL" dirty="0"/>
          </a:p>
        </p:txBody>
      </p:sp>
      <p:sp>
        <p:nvSpPr>
          <p:cNvPr id="2" name="Foliennummernplatzhalter 1"/>
          <p:cNvSpPr>
            <a:spLocks noGrp="1"/>
          </p:cNvSpPr>
          <p:nvPr>
            <p:ph type="sldNum" sz="quarter" idx="4"/>
          </p:nvPr>
        </p:nvSpPr>
        <p:spPr bwMode="gray">
          <a:prstGeom prst="rect">
            <a:avLst/>
          </a:prstGeom>
        </p:spPr>
        <p:txBody>
          <a:bodyPr/>
          <a:lstStyle/>
          <a:p>
            <a:pPr algn="r"/>
            <a:fld id="{1BDBE1E8-50F2-49BA-A952-1CC1DEAA5FBD}" type="slidenum">
              <a:rPr lang="nl-NL" smtClean="0"/>
              <a:pPr algn="r"/>
              <a:t>2</a:t>
            </a:fld>
            <a:endParaRPr lang="nl-NL" dirty="0"/>
          </a:p>
        </p:txBody>
      </p:sp>
    </p:spTree>
    <p:extLst>
      <p:ext uri="{BB962C8B-B14F-4D97-AF65-F5344CB8AC3E}">
        <p14:creationId xmlns:p14="http://schemas.microsoft.com/office/powerpoint/2010/main" xmlns="" val="3318291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3"/>
            <p:extLst>
              <p:ext uri="{D42A27DB-BD31-4B8C-83A1-F6EECF244321}">
                <p14:modId xmlns:p14="http://schemas.microsoft.com/office/powerpoint/2010/main" xmlns="" val="596205193"/>
              </p:ext>
            </p:extLst>
          </p:nvPr>
        </p:nvGraphicFramePr>
        <p:xfrm>
          <a:off x="323528" y="1052736"/>
          <a:ext cx="8496300" cy="532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nl-NL" dirty="0" smtClean="0"/>
              <a:t>Belangrijkste redenen voor consumptie </a:t>
            </a:r>
            <a:r>
              <a:rPr lang="nl-NL" dirty="0" err="1" smtClean="0"/>
              <a:t>superfoods</a:t>
            </a:r>
            <a:r>
              <a:rPr lang="nl-NL" dirty="0"/>
              <a:t/>
            </a:r>
            <a:br>
              <a:rPr lang="nl-NL" dirty="0"/>
            </a:br>
            <a:r>
              <a:rPr lang="nl-NL" sz="1200" dirty="0"/>
              <a:t>Nederlandse consumenten 18+ die </a:t>
            </a:r>
            <a:r>
              <a:rPr lang="nl-NL" sz="1200" dirty="0" smtClean="0"/>
              <a:t>bepaalde </a:t>
            </a:r>
            <a:r>
              <a:rPr lang="nl-NL" sz="1200" dirty="0" err="1" smtClean="0"/>
              <a:t>superfoods</a:t>
            </a:r>
            <a:r>
              <a:rPr lang="nl-NL" sz="1200" dirty="0" smtClean="0"/>
              <a:t> eten</a:t>
            </a:r>
            <a:endParaRPr lang="nl-NL" dirty="0"/>
          </a:p>
        </p:txBody>
      </p:sp>
      <p:sp>
        <p:nvSpPr>
          <p:cNvPr id="6" name="TextBox 5"/>
          <p:cNvSpPr txBox="1"/>
          <p:nvPr/>
        </p:nvSpPr>
        <p:spPr>
          <a:xfrm>
            <a:off x="323528" y="6453336"/>
            <a:ext cx="8280920" cy="72008"/>
          </a:xfrm>
          <a:prstGeom prst="rect">
            <a:avLst/>
          </a:prstGeom>
          <a:noFill/>
        </p:spPr>
        <p:txBody>
          <a:bodyPr wrap="square" lIns="0" tIns="0" rIns="0" bIns="0" rtlCol="0">
            <a:noAutofit/>
          </a:bodyPr>
          <a:lstStyle/>
          <a:p>
            <a:pPr>
              <a:spcBef>
                <a:spcPts val="300"/>
              </a:spcBef>
            </a:pPr>
            <a:r>
              <a:rPr lang="nl-NL" sz="800" dirty="0" smtClean="0">
                <a:latin typeface="Arial" pitchFamily="34" charset="0"/>
                <a:cs typeface="Arial" pitchFamily="34" charset="0"/>
              </a:rPr>
              <a:t>* De overige gemeten producten hebben een te laag aantal waarnemingen om valide uitspraken over te kunnen doen.</a:t>
            </a:r>
          </a:p>
        </p:txBody>
      </p:sp>
    </p:spTree>
    <p:extLst>
      <p:ext uri="{BB962C8B-B14F-4D97-AF65-F5344CB8AC3E}">
        <p14:creationId xmlns:p14="http://schemas.microsoft.com/office/powerpoint/2010/main" xmlns="" val="1596215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186564"/>
            <a:ext cx="8064500" cy="37627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6335713"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Frequentie gebruik </a:t>
            </a:r>
            <a:r>
              <a:rPr lang="nl-NL" sz="1100" b="1" dirty="0" err="1" smtClean="0"/>
              <a:t>superfoods</a:t>
            </a:r>
            <a:r>
              <a:rPr lang="nl-NL" sz="1100" b="1" dirty="0" smtClean="0"/>
              <a:t> </a:t>
            </a:r>
            <a:r>
              <a:rPr lang="nl-NL" sz="1000" dirty="0" smtClean="0"/>
              <a:t>(vraag 13: </a:t>
            </a:r>
            <a:r>
              <a:rPr lang="nl-NL" sz="1000" dirty="0"/>
              <a:t>Hoe vaak gebruikt u </a:t>
            </a:r>
            <a:r>
              <a:rPr lang="nl-NL" sz="1000" dirty="0" err="1"/>
              <a:t>superfoods</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eten (in %, n=219)</a:t>
            </a:r>
            <a:endParaRPr lang="nl-NL" sz="900" dirty="0"/>
          </a:p>
        </p:txBody>
      </p:sp>
      <p:sp>
        <p:nvSpPr>
          <p:cNvPr id="4" name="Title 3"/>
          <p:cNvSpPr>
            <a:spLocks noGrp="1"/>
          </p:cNvSpPr>
          <p:nvPr>
            <p:ph type="title"/>
          </p:nvPr>
        </p:nvSpPr>
        <p:spPr>
          <a:xfrm>
            <a:off x="323850" y="332656"/>
            <a:ext cx="6335713" cy="792088"/>
          </a:xfrm>
        </p:spPr>
        <p:txBody>
          <a:bodyPr/>
          <a:lstStyle/>
          <a:p>
            <a:r>
              <a:rPr lang="nl-NL" dirty="0" smtClean="0"/>
              <a:t>Van degenen die </a:t>
            </a:r>
            <a:r>
              <a:rPr lang="nl-NL" dirty="0" err="1" smtClean="0"/>
              <a:t>superfoods</a:t>
            </a:r>
            <a:r>
              <a:rPr lang="nl-NL" dirty="0" smtClean="0"/>
              <a:t> eten, doet één op de vijf dit dagelijks. De helft doet dit eens per week of minder vaak. Dit is 11% van de totale bevolking. </a:t>
            </a:r>
            <a:endParaRPr lang="nl-NL" dirty="0"/>
          </a:p>
        </p:txBody>
      </p:sp>
    </p:spTree>
    <p:extLst>
      <p:ext uri="{BB962C8B-B14F-4D97-AF65-F5344CB8AC3E}">
        <p14:creationId xmlns:p14="http://schemas.microsoft.com/office/powerpoint/2010/main" xmlns="" val="20411764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341438"/>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Voedingspatroon meest van toepassing </a:t>
            </a:r>
            <a:r>
              <a:rPr lang="nl-NL" sz="1000" dirty="0" smtClean="0"/>
              <a:t>(vraag 15: </a:t>
            </a:r>
            <a:r>
              <a:rPr lang="nl-NL" sz="1000" dirty="0"/>
              <a:t>Welke van onderstaande uitspraken is het meest van toepassing op uw voedingspatroon?</a:t>
            </a:r>
            <a:r>
              <a:rPr lang="nl-NL" sz="1000" dirty="0" smtClean="0"/>
              <a:t>) </a:t>
            </a:r>
          </a:p>
          <a:p>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1152128"/>
          </a:xfrm>
        </p:spPr>
        <p:txBody>
          <a:bodyPr/>
          <a:lstStyle/>
          <a:p>
            <a:r>
              <a:rPr lang="nl-NL" dirty="0" smtClean="0"/>
              <a:t>De meeste Nederlanders geven aan gezond te eten </a:t>
            </a:r>
            <a:r>
              <a:rPr lang="nl-NL" b="1" dirty="0" smtClean="0"/>
              <a:t>zonder</a:t>
            </a:r>
            <a:r>
              <a:rPr lang="nl-NL" dirty="0" smtClean="0"/>
              <a:t> </a:t>
            </a:r>
            <a:r>
              <a:rPr lang="nl-NL" dirty="0" err="1" smtClean="0"/>
              <a:t>superfoods</a:t>
            </a:r>
            <a:r>
              <a:rPr lang="nl-NL" dirty="0" smtClean="0"/>
              <a:t>, vooral 50-plussers. Onder dertigers zijn de meeste consumenten die aangeven deels gezond te eten.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187190"/>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7956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smtClean="0">
                <a:latin typeface="+mn-lt"/>
              </a:rPr>
              <a:t>2.3 Overtuiging </a:t>
            </a:r>
            <a:r>
              <a:rPr lang="nl-NL" sz="3000" dirty="0" err="1" smtClean="0">
                <a:latin typeface="+mn-lt"/>
              </a:rPr>
              <a:t>superfoods</a:t>
            </a:r>
            <a:endParaRPr lang="nl-NL" sz="3000" dirty="0" smtClean="0">
              <a:latin typeface="+mn-lt"/>
            </a:endParaRPr>
          </a:p>
        </p:txBody>
      </p:sp>
      <p:grpSp>
        <p:nvGrpSpPr>
          <p:cNvPr id="3" name="Group 2"/>
          <p:cNvGrpSpPr/>
          <p:nvPr/>
        </p:nvGrpSpPr>
        <p:grpSpPr>
          <a:xfrm>
            <a:off x="5583479" y="4446289"/>
            <a:ext cx="3016995" cy="2016224"/>
            <a:chOff x="2779962" y="1526854"/>
            <a:chExt cx="3734515" cy="2495735"/>
          </a:xfrm>
        </p:grpSpPr>
        <p:sp>
          <p:nvSpPr>
            <p:cNvPr id="4"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200" dirty="0">
                  <a:solidFill>
                    <a:srgbClr val="FFFFFF"/>
                  </a:solidFill>
                </a:rPr>
                <a:t>!</a:t>
              </a:r>
            </a:p>
          </p:txBody>
        </p:sp>
        <p:sp>
          <p:nvSpPr>
            <p:cNvPr id="5"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dirty="0">
                  <a:solidFill>
                    <a:srgbClr val="FFFFFF"/>
                  </a:solidFill>
                </a:rPr>
                <a:t>!</a:t>
              </a:r>
            </a:p>
          </p:txBody>
        </p:sp>
        <p:sp>
          <p:nvSpPr>
            <p:cNvPr id="6"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600" dirty="0" smtClean="0">
                  <a:solidFill>
                    <a:srgbClr val="FFFFFF"/>
                  </a:solidFill>
                </a:rPr>
                <a:t>!</a:t>
              </a:r>
              <a:endParaRPr lang="en-US" sz="2600" dirty="0">
                <a:solidFill>
                  <a:srgbClr val="FFFFFF"/>
                </a:solidFill>
              </a:endParaRPr>
            </a:p>
          </p:txBody>
        </p:sp>
        <p:sp>
          <p:nvSpPr>
            <p:cNvPr id="7"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1400" dirty="0">
                  <a:solidFill>
                    <a:srgbClr val="FFFFFF"/>
                  </a:solidFill>
                </a:rPr>
                <a:t>!</a:t>
              </a:r>
            </a:p>
          </p:txBody>
        </p:sp>
        <p:sp>
          <p:nvSpPr>
            <p:cNvPr id="8"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800" dirty="0">
                  <a:solidFill>
                    <a:srgbClr val="FFFFFF"/>
                  </a:solidFill>
                </a:rPr>
                <a:t>!</a:t>
              </a:r>
            </a:p>
          </p:txBody>
        </p:sp>
        <p:sp>
          <p:nvSpPr>
            <p:cNvPr id="9"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Tree>
    <p:extLst>
      <p:ext uri="{BB962C8B-B14F-4D97-AF65-F5344CB8AC3E}">
        <p14:creationId xmlns:p14="http://schemas.microsoft.com/office/powerpoint/2010/main" xmlns="" val="11975250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4083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777686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overtuigd van bestaan </a:t>
            </a:r>
            <a:r>
              <a:rPr lang="nl-NL" sz="1100" b="1" dirty="0" err="1" smtClean="0"/>
              <a:t>superfoods</a:t>
            </a:r>
            <a:r>
              <a:rPr lang="nl-NL" sz="1100" b="1" dirty="0" smtClean="0"/>
              <a:t> </a:t>
            </a:r>
            <a:br>
              <a:rPr lang="nl-NL" sz="1100" b="1" dirty="0" smtClean="0"/>
            </a:br>
            <a:r>
              <a:rPr lang="nl-NL" sz="1000" dirty="0" smtClean="0"/>
              <a:t>(vraag 5: </a:t>
            </a:r>
            <a:r>
              <a:rPr lang="nl-NL" sz="1000" dirty="0"/>
              <a:t>In welke mate bent u overtuigd dat er </a:t>
            </a:r>
            <a:r>
              <a:rPr lang="nl-NL" sz="1000" dirty="0" err="1" smtClean="0"/>
              <a:t>superfoods</a:t>
            </a:r>
            <a:r>
              <a:rPr lang="nl-NL" sz="1000" i="1" dirty="0" smtClean="0"/>
              <a:t> </a:t>
            </a:r>
            <a:r>
              <a:rPr lang="nl-NL" sz="1000" dirty="0"/>
              <a:t>zijn, zoals bessen, zaden, zeewier- en algenextracten, die extra gezond zijn</a:t>
            </a:r>
            <a:r>
              <a:rPr lang="nl-NL" sz="1000" dirty="0" smtClean="0"/>
              <a:t>?)</a:t>
            </a:r>
            <a:r>
              <a:rPr lang="nl-NL" sz="1100" dirty="0" smtClean="0"/>
              <a:t/>
            </a:r>
            <a:br>
              <a:rPr lang="nl-NL" sz="1100" dirty="0" smtClean="0"/>
            </a:br>
            <a:r>
              <a:rPr lang="nl-NL" sz="900" dirty="0" smtClean="0"/>
              <a:t>Nederlandse consumenten 18+ (in % en gemiddelde op schaal 1-5, n=1000)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Ongeveer één op de vijf Nederlanders is overtuigd van het bestaan van </a:t>
            </a:r>
            <a:r>
              <a:rPr lang="nl-NL" dirty="0" err="1" smtClean="0"/>
              <a:t>superfoods</a:t>
            </a:r>
            <a:r>
              <a:rPr lang="nl-NL" dirty="0" smtClean="0"/>
              <a:t>. Hoe ouder de consument, hoe sceptischer. </a:t>
            </a:r>
            <a:endParaRPr lang="nl-NL" dirty="0"/>
          </a:p>
        </p:txBody>
      </p:sp>
    </p:spTree>
    <p:extLst>
      <p:ext uri="{BB962C8B-B14F-4D97-AF65-F5344CB8AC3E}">
        <p14:creationId xmlns:p14="http://schemas.microsoft.com/office/powerpoint/2010/main" xmlns="" val="3172370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064500"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Verwachtingen </a:t>
            </a:r>
            <a:r>
              <a:rPr lang="nl-NL" sz="1100" b="1" dirty="0" err="1" smtClean="0"/>
              <a:t>superfoods</a:t>
            </a:r>
            <a:r>
              <a:rPr lang="nl-NL" sz="1100" b="1" dirty="0" smtClean="0"/>
              <a:t> waargemaakt </a:t>
            </a:r>
            <a:r>
              <a:rPr lang="nl-NL" sz="1000" dirty="0" smtClean="0"/>
              <a:t>(vraag 12: </a:t>
            </a:r>
            <a:r>
              <a:rPr lang="nl-NL" sz="1000" dirty="0"/>
              <a:t>Zijn uw verwachtingen door het eten van </a:t>
            </a:r>
            <a:r>
              <a:rPr lang="nl-NL" sz="1000" dirty="0" err="1"/>
              <a:t>Superfoods</a:t>
            </a:r>
            <a:r>
              <a:rPr lang="nl-NL" sz="1000" dirty="0"/>
              <a:t> waargemaakt?</a:t>
            </a:r>
            <a:r>
              <a:rPr lang="nl-NL" sz="1000" dirty="0" smtClean="0"/>
              <a:t>)</a:t>
            </a:r>
            <a:br>
              <a:rPr lang="nl-NL" sz="1000" dirty="0" smtClean="0"/>
            </a:br>
            <a:r>
              <a:rPr lang="nl-NL" sz="900" dirty="0" smtClean="0"/>
              <a:t>Nederlandse consumenten 18+ die </a:t>
            </a:r>
            <a:r>
              <a:rPr lang="nl-NL" sz="900" dirty="0" err="1" smtClean="0"/>
              <a:t>superfoods</a:t>
            </a:r>
            <a:r>
              <a:rPr lang="nl-NL" sz="900" dirty="0" smtClean="0"/>
              <a:t> eten (in %, resp. n=107/76/49/46)</a:t>
            </a:r>
            <a:endParaRPr lang="nl-NL" sz="900" dirty="0"/>
          </a:p>
        </p:txBody>
      </p:sp>
      <p:sp>
        <p:nvSpPr>
          <p:cNvPr id="4" name="Title 3"/>
          <p:cNvSpPr>
            <a:spLocks noGrp="1"/>
          </p:cNvSpPr>
          <p:nvPr>
            <p:ph type="title"/>
          </p:nvPr>
        </p:nvSpPr>
        <p:spPr>
          <a:xfrm>
            <a:off x="323850" y="621358"/>
            <a:ext cx="6335713" cy="792088"/>
          </a:xfrm>
        </p:spPr>
        <p:txBody>
          <a:bodyPr/>
          <a:lstStyle/>
          <a:p>
            <a:r>
              <a:rPr lang="nl-NL" dirty="0" smtClean="0"/>
              <a:t>Zo’n 60 tot 70% van de gebruikers vindt dat de verwachtingen door </a:t>
            </a:r>
            <a:r>
              <a:rPr lang="nl-NL" dirty="0" err="1" smtClean="0"/>
              <a:t>superfoods</a:t>
            </a:r>
            <a:r>
              <a:rPr lang="nl-NL" dirty="0" smtClean="0"/>
              <a:t> (deels) worden waargemaakt. Dit geldt in meerdere mate voor zaden en </a:t>
            </a:r>
            <a:r>
              <a:rPr lang="nl-NL" dirty="0" err="1" smtClean="0"/>
              <a:t>quinoa</a:t>
            </a:r>
            <a:r>
              <a:rPr lang="nl-NL" dirty="0" smtClean="0"/>
              <a:t>. </a:t>
            </a:r>
            <a:endParaRPr lang="nl-NL" dirty="0"/>
          </a:p>
        </p:txBody>
      </p:sp>
      <p:sp>
        <p:nvSpPr>
          <p:cNvPr id="8" name="TextBox 7"/>
          <p:cNvSpPr txBox="1"/>
          <p:nvPr/>
        </p:nvSpPr>
        <p:spPr>
          <a:xfrm>
            <a:off x="323528" y="6453336"/>
            <a:ext cx="8280920" cy="72008"/>
          </a:xfrm>
          <a:prstGeom prst="rect">
            <a:avLst/>
          </a:prstGeom>
          <a:noFill/>
        </p:spPr>
        <p:txBody>
          <a:bodyPr wrap="square" lIns="0" tIns="0" rIns="0" bIns="0" rtlCol="0">
            <a:noAutofit/>
          </a:bodyPr>
          <a:lstStyle/>
          <a:p>
            <a:pPr>
              <a:spcBef>
                <a:spcPts val="300"/>
              </a:spcBef>
            </a:pPr>
            <a:r>
              <a:rPr lang="nl-NL" sz="800" dirty="0" smtClean="0">
                <a:latin typeface="Arial" pitchFamily="34" charset="0"/>
                <a:cs typeface="Arial" pitchFamily="34" charset="0"/>
              </a:rPr>
              <a:t>* De overige gemeten producten hebben een te laag aantal waarnemingen om valide uitspraken over te kunnen doen.</a:t>
            </a:r>
          </a:p>
        </p:txBody>
      </p:sp>
    </p:spTree>
    <p:extLst>
      <p:ext uri="{BB962C8B-B14F-4D97-AF65-F5344CB8AC3E}">
        <p14:creationId xmlns:p14="http://schemas.microsoft.com/office/powerpoint/2010/main" xmlns="" val="30258934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405107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56895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noodzaak gebruik </a:t>
            </a:r>
            <a:r>
              <a:rPr lang="nl-NL" sz="1100" b="1" dirty="0" err="1" smtClean="0"/>
              <a:t>superfoods</a:t>
            </a:r>
            <a:r>
              <a:rPr lang="nl-NL" sz="1100" b="1" dirty="0" smtClean="0"/>
              <a:t> naast dagelijkse voeding </a:t>
            </a:r>
            <a:br>
              <a:rPr lang="nl-NL" sz="1100" b="1" dirty="0" smtClean="0"/>
            </a:br>
            <a:r>
              <a:rPr lang="nl-NL" sz="1000" dirty="0" smtClean="0"/>
              <a:t>(vraag 14: </a:t>
            </a:r>
            <a:r>
              <a:rPr lang="nl-NL" sz="1000" dirty="0"/>
              <a:t>In welke mate vindt u dat </a:t>
            </a:r>
            <a:r>
              <a:rPr lang="nl-NL" sz="1000" dirty="0" err="1"/>
              <a:t>superfoods</a:t>
            </a:r>
            <a:r>
              <a:rPr lang="nl-NL" sz="1000" dirty="0"/>
              <a:t> </a:t>
            </a:r>
            <a:r>
              <a:rPr lang="nl-NL" sz="1000" dirty="0" smtClean="0"/>
              <a:t>nodig </a:t>
            </a:r>
            <a:r>
              <a:rPr lang="nl-NL" sz="1000" dirty="0"/>
              <a:t>zijn naast uw dagelijkse voeding?</a:t>
            </a:r>
            <a:r>
              <a:rPr lang="nl-NL" sz="1000" dirty="0" smtClean="0"/>
              <a:t>)</a:t>
            </a:r>
            <a:r>
              <a:rPr lang="nl-NL" sz="1100" dirty="0" smtClean="0"/>
              <a:t/>
            </a:r>
            <a:br>
              <a:rPr lang="nl-NL" sz="1100" dirty="0" smtClean="0"/>
            </a:br>
            <a:r>
              <a:rPr lang="nl-NL" sz="900" dirty="0" smtClean="0"/>
              <a:t>Nederlandse consumenten 18+ (in % en gemiddelde op schaal 1-5, n=1000)</a:t>
            </a:r>
            <a:endParaRPr lang="nl-NL" sz="900" dirty="0"/>
          </a:p>
        </p:txBody>
      </p:sp>
      <p:sp>
        <p:nvSpPr>
          <p:cNvPr id="4" name="Title 3"/>
          <p:cNvSpPr>
            <a:spLocks noGrp="1"/>
          </p:cNvSpPr>
          <p:nvPr>
            <p:ph type="title"/>
          </p:nvPr>
        </p:nvSpPr>
        <p:spPr>
          <a:xfrm>
            <a:off x="323528" y="332656"/>
            <a:ext cx="6335713" cy="792088"/>
          </a:xfrm>
        </p:spPr>
        <p:txBody>
          <a:bodyPr/>
          <a:lstStyle/>
          <a:p>
            <a:r>
              <a:rPr lang="nl-NL" dirty="0" smtClean="0"/>
              <a:t>Negen op de tien Nederlanders vinden dat </a:t>
            </a:r>
            <a:r>
              <a:rPr lang="nl-NL" dirty="0" err="1" smtClean="0"/>
              <a:t>superfoods</a:t>
            </a:r>
            <a:r>
              <a:rPr lang="nl-NL" dirty="0" smtClean="0"/>
              <a:t> niet echt nodig zijn naast de dagelijkse voeding. Consumenten tot 40 jaar zijn wel wat meer overtuigd. </a:t>
            </a:r>
            <a:endParaRPr lang="nl-NL" dirty="0"/>
          </a:p>
        </p:txBody>
      </p:sp>
    </p:spTree>
    <p:extLst>
      <p:ext uri="{BB962C8B-B14F-4D97-AF65-F5344CB8AC3E}">
        <p14:creationId xmlns:p14="http://schemas.microsoft.com/office/powerpoint/2010/main" xmlns="" val="25547557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59198"/>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49694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16: </a:t>
            </a:r>
            <a:r>
              <a:rPr lang="nl-NL" sz="1000" dirty="0"/>
              <a:t>Hoe waarschijnlijk of onwaarschijnlijk is het dat u </a:t>
            </a:r>
            <a:r>
              <a:rPr lang="nl-NL" sz="1000" dirty="0" err="1"/>
              <a:t>superfoods</a:t>
            </a:r>
            <a:r>
              <a:rPr lang="nl-NL" sz="1000" dirty="0"/>
              <a:t> </a:t>
            </a:r>
            <a:r>
              <a:rPr lang="nl-NL" sz="1000" dirty="0" smtClean="0"/>
              <a:t>aan </a:t>
            </a:r>
            <a:r>
              <a:rPr lang="nl-NL" sz="1000" dirty="0"/>
              <a:t>anderen zou aanbevelen?</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23850" y="260648"/>
            <a:ext cx="6335713" cy="936104"/>
          </a:xfrm>
        </p:spPr>
        <p:txBody>
          <a:bodyPr/>
          <a:lstStyle/>
          <a:p>
            <a:r>
              <a:rPr lang="nl-NL" dirty="0" smtClean="0"/>
              <a:t>Een kwart van de Nederlanders staat positief tegenover </a:t>
            </a:r>
            <a:r>
              <a:rPr lang="nl-NL" dirty="0" err="1" smtClean="0"/>
              <a:t>superfoods</a:t>
            </a:r>
            <a:r>
              <a:rPr lang="nl-NL" dirty="0" smtClean="0"/>
              <a:t>. 1 op de 20 zou </a:t>
            </a:r>
            <a:r>
              <a:rPr lang="nl-NL" dirty="0" err="1" smtClean="0"/>
              <a:t>superfoods</a:t>
            </a:r>
            <a:r>
              <a:rPr lang="nl-NL" dirty="0" smtClean="0"/>
              <a:t> zeer zeker aanbevelen. </a:t>
            </a:r>
            <a:endParaRPr lang="nl-NL" dirty="0"/>
          </a:p>
        </p:txBody>
      </p:sp>
    </p:spTree>
    <p:extLst>
      <p:ext uri="{BB962C8B-B14F-4D97-AF65-F5344CB8AC3E}">
        <p14:creationId xmlns:p14="http://schemas.microsoft.com/office/powerpoint/2010/main" xmlns="" val="32578977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612693"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352928"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(in % en gemiddelde op schaal 0-10, n=1000)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Onder de Nederlanders tot 40 jaar zijn de meeste personen die hun mate van aanbeveling met een 7 of hoger scoren. </a:t>
            </a:r>
            <a:endParaRPr lang="nl-NL" dirty="0"/>
          </a:p>
        </p:txBody>
      </p:sp>
    </p:spTree>
    <p:extLst>
      <p:ext uri="{BB962C8B-B14F-4D97-AF65-F5344CB8AC3E}">
        <p14:creationId xmlns:p14="http://schemas.microsoft.com/office/powerpoint/2010/main" xmlns="" val="833406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gray">
          <a:xfrm>
            <a:off x="323528" y="1413446"/>
            <a:ext cx="8424936"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en gemiddelde op schaal 0-10, n=590)</a:t>
            </a:r>
            <a:endParaRPr lang="nl-NL" sz="900" dirty="0"/>
          </a:p>
        </p:txBody>
      </p:sp>
      <p:sp>
        <p:nvSpPr>
          <p:cNvPr id="4" name="Title 3"/>
          <p:cNvSpPr>
            <a:spLocks noGrp="1"/>
          </p:cNvSpPr>
          <p:nvPr>
            <p:ph type="title"/>
          </p:nvPr>
        </p:nvSpPr>
        <p:spPr>
          <a:xfrm>
            <a:off x="323850" y="260648"/>
            <a:ext cx="6335713" cy="1152798"/>
          </a:xfrm>
        </p:spPr>
        <p:txBody>
          <a:bodyPr/>
          <a:lstStyle/>
          <a:p>
            <a:r>
              <a:rPr lang="nl-NL" dirty="0" smtClean="0"/>
              <a:t>Ongeveer een derde van degenen die wel eens van </a:t>
            </a:r>
            <a:r>
              <a:rPr lang="nl-NL" dirty="0" err="1" smtClean="0"/>
              <a:t>superfoods</a:t>
            </a:r>
            <a:r>
              <a:rPr lang="nl-NL" dirty="0" smtClean="0"/>
              <a:t> gehoord hebben staat positief tegenover het aanbevelen van </a:t>
            </a:r>
            <a:r>
              <a:rPr lang="nl-NL" dirty="0" err="1" smtClean="0"/>
              <a:t>superfoods</a:t>
            </a:r>
            <a:r>
              <a:rPr lang="nl-NL" dirty="0" smtClean="0"/>
              <a:t>. 6% geeft aan echt ‘fan’ te zijn van deze producten, vooral personen tot 30 jaar. </a:t>
            </a:r>
            <a:endParaRPr lang="nl-NL"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064500" cy="3762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0560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dirty="0" smtClean="0"/>
              <a:t>Samenvatting</a:t>
            </a:r>
            <a:endParaRPr lang="nl-NL" dirty="0"/>
          </a:p>
        </p:txBody>
      </p:sp>
    </p:spTree>
    <p:extLst>
      <p:ext uri="{BB962C8B-B14F-4D97-AF65-F5344CB8AC3E}">
        <p14:creationId xmlns:p14="http://schemas.microsoft.com/office/powerpoint/2010/main" xmlns="" val="525979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204864"/>
            <a:ext cx="8612693" cy="368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208912"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Mate van aanbeveling </a:t>
            </a:r>
            <a:r>
              <a:rPr lang="nl-NL" sz="1100" b="1" dirty="0" err="1" smtClean="0"/>
              <a:t>superfoods</a:t>
            </a:r>
            <a:r>
              <a:rPr lang="nl-NL" sz="1100" b="1" dirty="0" smtClean="0"/>
              <a:t> </a:t>
            </a:r>
            <a:r>
              <a:rPr lang="nl-NL" sz="1000" dirty="0" smtClean="0"/>
              <a:t>(vraag </a:t>
            </a:r>
            <a:r>
              <a:rPr lang="nl-NL" sz="1000" dirty="0"/>
              <a:t>16: Hoe waarschijnlijk of onwaarschijnlijk is het dat u </a:t>
            </a:r>
            <a:r>
              <a:rPr lang="nl-NL" sz="1000" dirty="0" err="1"/>
              <a:t>superfoods</a:t>
            </a:r>
            <a:r>
              <a:rPr lang="nl-NL" sz="1000" dirty="0"/>
              <a:t> aan anderen zou aanbevelen</a:t>
            </a:r>
            <a:r>
              <a:rPr lang="nl-NL" sz="1000" dirty="0" smtClean="0"/>
              <a:t>?)</a:t>
            </a:r>
            <a:r>
              <a:rPr lang="nl-NL" sz="1100" dirty="0" smtClean="0"/>
              <a:t/>
            </a:r>
            <a:br>
              <a:rPr lang="nl-NL" sz="1100" dirty="0" smtClean="0"/>
            </a:br>
            <a:r>
              <a:rPr lang="nl-NL" sz="900" dirty="0" smtClean="0"/>
              <a:t>Nederlandse consumenten 18+ die wel eens van </a:t>
            </a:r>
            <a:r>
              <a:rPr lang="nl-NL" sz="900" dirty="0" err="1" smtClean="0"/>
              <a:t>superfoods</a:t>
            </a:r>
            <a:r>
              <a:rPr lang="nl-NL" sz="900" dirty="0" smtClean="0"/>
              <a:t> gehoord hebben (in % en gemiddelde op schaal 0-10, n=590)</a:t>
            </a:r>
            <a:endParaRPr lang="nl-NL" sz="900" dirty="0"/>
          </a:p>
        </p:txBody>
      </p:sp>
      <p:sp>
        <p:nvSpPr>
          <p:cNvPr id="4" name="Title 3"/>
          <p:cNvSpPr>
            <a:spLocks noGrp="1"/>
          </p:cNvSpPr>
          <p:nvPr>
            <p:ph type="title"/>
          </p:nvPr>
        </p:nvSpPr>
        <p:spPr>
          <a:xfrm>
            <a:off x="323850" y="260648"/>
            <a:ext cx="6335713" cy="864096"/>
          </a:xfrm>
        </p:spPr>
        <p:txBody>
          <a:bodyPr/>
          <a:lstStyle/>
          <a:p>
            <a:r>
              <a:rPr lang="nl-NL" dirty="0" smtClean="0"/>
              <a:t>In vergelijking met de totale populatie zijn degenen die bekend zijn met </a:t>
            </a:r>
            <a:r>
              <a:rPr lang="nl-NL" dirty="0" err="1" smtClean="0"/>
              <a:t>superfoods</a:t>
            </a:r>
            <a:r>
              <a:rPr lang="nl-NL" dirty="0" smtClean="0"/>
              <a:t> positiever in hun mate van aanbeveling. Dit geldt vooral voor de 18 tot 29-jarigen.</a:t>
            </a:r>
            <a:endParaRPr lang="nl-NL" dirty="0"/>
          </a:p>
        </p:txBody>
      </p:sp>
    </p:spTree>
    <p:extLst>
      <p:ext uri="{BB962C8B-B14F-4D97-AF65-F5344CB8AC3E}">
        <p14:creationId xmlns:p14="http://schemas.microsoft.com/office/powerpoint/2010/main" xmlns="" val="1040222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Onderzoeksverantwoording</a:t>
            </a:r>
            <a:endParaRPr lang="nl-NL" dirty="0"/>
          </a:p>
        </p:txBody>
      </p:sp>
    </p:spTree>
    <p:extLst>
      <p:ext uri="{BB962C8B-B14F-4D97-AF65-F5344CB8AC3E}">
        <p14:creationId xmlns:p14="http://schemas.microsoft.com/office/powerpoint/2010/main" xmlns="" val="3903875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nl-NL" dirty="0" smtClean="0"/>
          </a:p>
          <a:p>
            <a:r>
              <a:rPr lang="nl-NL" dirty="0" smtClean="0"/>
              <a:t>Achtergrond en doelstelling</a:t>
            </a:r>
          </a:p>
          <a:p>
            <a:r>
              <a:rPr lang="nl-NL" dirty="0" smtClean="0"/>
              <a:t>Onderzoeksmethode</a:t>
            </a:r>
          </a:p>
          <a:p>
            <a:r>
              <a:rPr lang="nl-NL" dirty="0" smtClean="0"/>
              <a:t>Steekproef</a:t>
            </a:r>
          </a:p>
          <a:p>
            <a:r>
              <a:rPr lang="nl-NL" dirty="0" smtClean="0"/>
              <a:t>Vragenlijst</a:t>
            </a:r>
          </a:p>
          <a:p>
            <a:r>
              <a:rPr lang="nl-NL" dirty="0" smtClean="0"/>
              <a:t>Rapportage</a:t>
            </a:r>
          </a:p>
        </p:txBody>
      </p:sp>
      <p:sp>
        <p:nvSpPr>
          <p:cNvPr id="3" name="Title 2"/>
          <p:cNvSpPr>
            <a:spLocks noGrp="1"/>
          </p:cNvSpPr>
          <p:nvPr>
            <p:ph type="title"/>
          </p:nvPr>
        </p:nvSpPr>
        <p:spPr/>
        <p:txBody>
          <a:bodyPr/>
          <a:lstStyle/>
          <a:p>
            <a:r>
              <a:rPr lang="nl-NL" smtClean="0"/>
              <a:t>Onderzoeksverantwoording</a:t>
            </a:r>
            <a:endParaRPr lang="nl-NL" dirty="0"/>
          </a:p>
        </p:txBody>
      </p:sp>
      <p:sp>
        <p:nvSpPr>
          <p:cNvPr id="4" name="Slide Number Placeholder 3"/>
          <p:cNvSpPr>
            <a:spLocks noGrp="1"/>
          </p:cNvSpPr>
          <p:nvPr>
            <p:ph type="sldNum" sz="quarter" idx="4"/>
          </p:nvPr>
        </p:nvSpPr>
        <p:spPr/>
        <p:txBody>
          <a:bodyPr/>
          <a:lstStyle/>
          <a:p>
            <a:pPr algn="r"/>
            <a:fld id="{1BDBE1E8-50F2-49BA-A952-1CC1DEAA5FBD}" type="slidenum">
              <a:rPr lang="nl-NL" smtClean="0"/>
              <a:pPr algn="r"/>
              <a:t>32</a:t>
            </a:fld>
            <a:endParaRPr lang="nl-NL" dirty="0"/>
          </a:p>
        </p:txBody>
      </p:sp>
    </p:spTree>
    <p:extLst>
      <p:ext uri="{BB962C8B-B14F-4D97-AF65-F5344CB8AC3E}">
        <p14:creationId xmlns:p14="http://schemas.microsoft.com/office/powerpoint/2010/main" xmlns="" val="27573285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pPr>
              <a:spcBef>
                <a:spcPts val="300"/>
              </a:spcBef>
            </a:pPr>
            <a:endParaRPr lang="nl-NL" dirty="0" smtClean="0">
              <a:solidFill>
                <a:schemeClr val="tx1"/>
              </a:solidFill>
            </a:endParaRPr>
          </a:p>
          <a:p>
            <a:r>
              <a:rPr lang="nl-NL" dirty="0" err="1">
                <a:solidFill>
                  <a:schemeClr val="tx1"/>
                </a:solidFill>
              </a:rPr>
              <a:t>Superfoods</a:t>
            </a:r>
            <a:r>
              <a:rPr lang="nl-NL" dirty="0">
                <a:solidFill>
                  <a:schemeClr val="tx1"/>
                </a:solidFill>
              </a:rPr>
              <a:t> zijn voedingsmiddelen waarvan wordt gezegd dat ze een hoog gehalte aan voedingsstoffen of bioactieve stoffen bevatten zoals vitamines, mineralen en </a:t>
            </a:r>
            <a:r>
              <a:rPr lang="nl-NL" dirty="0" smtClean="0">
                <a:solidFill>
                  <a:schemeClr val="tx1"/>
                </a:solidFill>
              </a:rPr>
              <a:t>antioxidanten. Aan </a:t>
            </a:r>
            <a:r>
              <a:rPr lang="nl-NL" dirty="0" err="1" smtClean="0">
                <a:solidFill>
                  <a:schemeClr val="tx1"/>
                </a:solidFill>
              </a:rPr>
              <a:t>Superfoods</a:t>
            </a:r>
            <a:r>
              <a:rPr lang="nl-NL" dirty="0" smtClean="0">
                <a:solidFill>
                  <a:schemeClr val="tx1"/>
                </a:solidFill>
              </a:rPr>
              <a:t> </a:t>
            </a:r>
            <a:r>
              <a:rPr lang="nl-NL" dirty="0">
                <a:solidFill>
                  <a:schemeClr val="tx1"/>
                </a:solidFill>
              </a:rPr>
              <a:t>worden positieve eigenschappen toegeschreven zoals het verhogen van het libido, voorkomen van hart en vaatziekten, het helpen bij afvallen of het voorkomen en verminderen van depressies en huidveroudering.  </a:t>
            </a:r>
          </a:p>
          <a:p>
            <a:r>
              <a:rPr lang="nl-NL" dirty="0">
                <a:solidFill>
                  <a:schemeClr val="tx1"/>
                </a:solidFill>
              </a:rPr>
              <a:t>Het Voedingscentrum heeft aangegeven een consumentenonderzoek uit te willen uitvoeren met betrekking tot de bekendheid en het gebruik van </a:t>
            </a:r>
            <a:r>
              <a:rPr lang="nl-NL" dirty="0" err="1">
                <a:solidFill>
                  <a:schemeClr val="tx1"/>
                </a:solidFill>
              </a:rPr>
              <a:t>Superfoods</a:t>
            </a:r>
            <a:r>
              <a:rPr lang="nl-NL" dirty="0">
                <a:solidFill>
                  <a:schemeClr val="tx1"/>
                </a:solidFill>
              </a:rPr>
              <a:t> door consumenten in </a:t>
            </a:r>
            <a:r>
              <a:rPr lang="nl-NL" dirty="0" smtClean="0">
                <a:solidFill>
                  <a:schemeClr val="tx1"/>
                </a:solidFill>
              </a:rPr>
              <a:t>Nederland.</a:t>
            </a:r>
            <a:endParaRPr lang="en-GB" dirty="0">
              <a:solidFill>
                <a:schemeClr val="tx1"/>
              </a:solidFill>
            </a:endParaRPr>
          </a:p>
          <a:p>
            <a:pPr>
              <a:spcBef>
                <a:spcPts val="300"/>
              </a:spcBef>
            </a:pPr>
            <a:endParaRPr lang="nl-NL" dirty="0" smtClean="0">
              <a:solidFill>
                <a:schemeClr val="tx1"/>
              </a:solidFill>
            </a:endParaRPr>
          </a:p>
          <a:p>
            <a:pPr>
              <a:spcBef>
                <a:spcPts val="300"/>
              </a:spcBef>
            </a:pPr>
            <a:r>
              <a:rPr lang="nl-NL" dirty="0" smtClean="0">
                <a:solidFill>
                  <a:schemeClr val="tx1"/>
                </a:solidFill>
              </a:rPr>
              <a:t>De doelstelling van het onderzoek is als volgt: </a:t>
            </a:r>
          </a:p>
          <a:p>
            <a:pPr>
              <a:spcBef>
                <a:spcPts val="300"/>
              </a:spcBef>
            </a:pPr>
            <a:endParaRPr lang="nl-NL" dirty="0" smtClean="0">
              <a:solidFill>
                <a:schemeClr val="tx1"/>
              </a:solidFill>
            </a:endParaRPr>
          </a:p>
          <a:p>
            <a:pPr algn="ctr">
              <a:spcBef>
                <a:spcPts val="300"/>
              </a:spcBef>
            </a:pPr>
            <a:r>
              <a:rPr lang="nl-NL" i="1" dirty="0" smtClean="0"/>
              <a:t>“Het verkrijgen van inzicht in </a:t>
            </a:r>
            <a:r>
              <a:rPr lang="nl-NL" i="1" dirty="0"/>
              <a:t>de bekendheid </a:t>
            </a:r>
            <a:br>
              <a:rPr lang="nl-NL" i="1" dirty="0"/>
            </a:br>
            <a:r>
              <a:rPr lang="nl-NL" i="1" dirty="0" smtClean="0"/>
              <a:t>en </a:t>
            </a:r>
            <a:r>
              <a:rPr lang="nl-NL" i="1" dirty="0"/>
              <a:t>het gebruik van </a:t>
            </a:r>
            <a:r>
              <a:rPr lang="nl-NL" i="1" dirty="0" err="1"/>
              <a:t>Superfoods</a:t>
            </a:r>
            <a:r>
              <a:rPr lang="nl-NL" i="1" dirty="0"/>
              <a:t> </a:t>
            </a:r>
            <a:r>
              <a:rPr lang="nl-NL" i="1" dirty="0" smtClean="0"/>
              <a:t/>
            </a:r>
            <a:br>
              <a:rPr lang="nl-NL" i="1" dirty="0" smtClean="0"/>
            </a:br>
            <a:r>
              <a:rPr lang="nl-NL" i="1" dirty="0" smtClean="0"/>
              <a:t>door </a:t>
            </a:r>
            <a:r>
              <a:rPr lang="nl-NL" i="1" dirty="0"/>
              <a:t>consumenten in Nederland</a:t>
            </a:r>
            <a:r>
              <a:rPr lang="nl-NL" i="1" dirty="0" smtClean="0"/>
              <a:t>.” </a:t>
            </a:r>
          </a:p>
          <a:p>
            <a:pPr>
              <a:spcBef>
                <a:spcPts val="300"/>
              </a:spcBef>
            </a:pPr>
            <a:endParaRPr lang="nl-NL" dirty="0" smtClean="0">
              <a:solidFill>
                <a:schemeClr val="tx1"/>
              </a:solidFill>
            </a:endParaRPr>
          </a:p>
          <a:p>
            <a:pPr>
              <a:spcBef>
                <a:spcPts val="300"/>
              </a:spcBef>
            </a:pPr>
            <a:endParaRPr lang="nl-NL" dirty="0" smtClean="0">
              <a:solidFill>
                <a:schemeClr val="tx1"/>
              </a:solidFill>
            </a:endParaRPr>
          </a:p>
          <a:p>
            <a:pPr>
              <a:spcBef>
                <a:spcPts val="300"/>
              </a:spcBef>
            </a:pPr>
            <a:endParaRPr lang="nl-NL" dirty="0" smtClean="0">
              <a:solidFill>
                <a:schemeClr val="tx1"/>
              </a:solidFill>
            </a:endParaRPr>
          </a:p>
          <a:p>
            <a:endParaRPr lang="nl-NL" dirty="0"/>
          </a:p>
        </p:txBody>
      </p:sp>
      <p:sp>
        <p:nvSpPr>
          <p:cNvPr id="5" name="Title 4"/>
          <p:cNvSpPr>
            <a:spLocks noGrp="1"/>
          </p:cNvSpPr>
          <p:nvPr>
            <p:ph type="title"/>
          </p:nvPr>
        </p:nvSpPr>
        <p:spPr/>
        <p:txBody>
          <a:bodyPr/>
          <a:lstStyle/>
          <a:p>
            <a:r>
              <a:rPr lang="nl-NL" dirty="0" smtClean="0"/>
              <a:t>Achtergrond </a:t>
            </a:r>
            <a:r>
              <a:rPr lang="nl-NL" smtClean="0"/>
              <a:t>en doelstelling</a:t>
            </a:r>
            <a:endParaRPr lang="nl-NL" dirty="0"/>
          </a:p>
        </p:txBody>
      </p:sp>
      <p:sp>
        <p:nvSpPr>
          <p:cNvPr id="4" name="Slide Number Placeholder 3"/>
          <p:cNvSpPr>
            <a:spLocks noGrp="1"/>
          </p:cNvSpPr>
          <p:nvPr>
            <p:ph type="sldNum" sz="quarter" idx="4294967295"/>
          </p:nvPr>
        </p:nvSpPr>
        <p:spPr>
          <a:xfrm>
            <a:off x="7845425" y="6597650"/>
            <a:ext cx="1298575" cy="146050"/>
          </a:xfrm>
          <a:prstGeom prst="rect">
            <a:avLst/>
          </a:prstGeom>
        </p:spPr>
        <p:txBody>
          <a:bodyPr/>
          <a:lstStyle/>
          <a:p>
            <a:pPr algn="r"/>
            <a:fld id="{1BDBE1E8-50F2-49BA-A952-1CC1DEAA5FBD}" type="slidenum">
              <a:rPr lang="nl-NL" smtClean="0"/>
              <a:pPr algn="r"/>
              <a:t>33</a:t>
            </a:fld>
            <a:endParaRPr lang="nl-NL" dirty="0"/>
          </a:p>
        </p:txBody>
      </p:sp>
    </p:spTree>
    <p:extLst>
      <p:ext uri="{BB962C8B-B14F-4D97-AF65-F5344CB8AC3E}">
        <p14:creationId xmlns:p14="http://schemas.microsoft.com/office/powerpoint/2010/main" xmlns="" val="3626789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rgbClr val="FF0000"/>
              </a:solidFill>
            </a:endParaRP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Voor het onderzoek is gebruik gemaakt van een online vragenlijst (de CAWI methode; computer assisted web interviewing).</a:t>
            </a:r>
          </a:p>
          <a:p>
            <a:pPr marL="180975" indent="-180975">
              <a:lnSpc>
                <a:spcPts val="2200"/>
              </a:lnSpc>
              <a:spcAft>
                <a:spcPts val="600"/>
              </a:spcAft>
              <a:buClr>
                <a:srgbClr val="292929"/>
              </a:buClr>
              <a:buFont typeface="Wingdings" pitchFamily="2" charset="2"/>
              <a:buChar char="§"/>
            </a:pPr>
            <a:r>
              <a:rPr lang="nl-NL" noProof="1" smtClean="0">
                <a:solidFill>
                  <a:schemeClr val="tx1"/>
                </a:solidFill>
              </a:rPr>
              <a:t>In de e-mail met de uitnodiging is een persoonlijke link opgenomen waarmee de GfK panelleden rechtstreeks toegang krijgen tot hun persoonlijke pagina waar de de vragenlijst te vinden is.   </a:t>
            </a:r>
          </a:p>
          <a:p>
            <a:pPr marL="180975" indent="-180975">
              <a:buFont typeface="Wingdings" pitchFamily="2" charset="2"/>
              <a:buChar char="§"/>
            </a:pPr>
            <a:r>
              <a:rPr lang="nl-NL" dirty="0" smtClean="0">
                <a:solidFill>
                  <a:schemeClr val="tx1"/>
                </a:solidFill>
              </a:rPr>
              <a:t>Op vrijdag 6 december 2013 </a:t>
            </a:r>
            <a:r>
              <a:rPr lang="nl-NL" dirty="0">
                <a:solidFill>
                  <a:schemeClr val="tx1"/>
                </a:solidFill>
              </a:rPr>
              <a:t>zijn </a:t>
            </a:r>
            <a:r>
              <a:rPr lang="nl-NL" dirty="0" smtClean="0">
                <a:solidFill>
                  <a:schemeClr val="tx1"/>
                </a:solidFill>
              </a:rPr>
              <a:t>1450 </a:t>
            </a:r>
            <a:r>
              <a:rPr lang="nl-NL" dirty="0">
                <a:solidFill>
                  <a:schemeClr val="tx1"/>
                </a:solidFill>
              </a:rPr>
              <a:t>GfK panelleden via een email met een persoonlijke link benaderd om deel te nemen aan het onderzoek. </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Het veldwerk is afgesloten op </a:t>
            </a:r>
            <a:r>
              <a:rPr lang="nl-NL" dirty="0" smtClean="0">
                <a:solidFill>
                  <a:schemeClr val="tx1"/>
                </a:solidFill>
              </a:rPr>
              <a:t>donderdag 12 december 2013</a:t>
            </a:r>
            <a:r>
              <a:rPr lang="nl-NL" dirty="0">
                <a:solidFill>
                  <a:schemeClr val="tx1"/>
                </a:solidFill>
              </a:rPr>
              <a:t>.</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In totaal hebben </a:t>
            </a:r>
            <a:r>
              <a:rPr lang="nl-NL" dirty="0" smtClean="0">
                <a:solidFill>
                  <a:schemeClr val="tx1"/>
                </a:solidFill>
              </a:rPr>
              <a:t>1000 </a:t>
            </a:r>
            <a:r>
              <a:rPr lang="nl-NL" dirty="0">
                <a:solidFill>
                  <a:schemeClr val="tx1"/>
                </a:solidFill>
              </a:rPr>
              <a:t>personen de vragenlijst volledig en correct ingevuld. </a:t>
            </a:r>
          </a:p>
          <a:p>
            <a:pPr marL="180975" indent="-180975">
              <a:buFont typeface="Wingdings" pitchFamily="2" charset="2"/>
              <a:buChar char="§"/>
            </a:pPr>
            <a:endParaRPr lang="nl-NL" dirty="0">
              <a:solidFill>
                <a:schemeClr val="tx1"/>
              </a:solidFill>
            </a:endParaRPr>
          </a:p>
          <a:p>
            <a:pPr marL="180975" indent="-180975">
              <a:buFont typeface="Wingdings" pitchFamily="2" charset="2"/>
              <a:buChar char="§"/>
            </a:pPr>
            <a:r>
              <a:rPr lang="nl-NL" dirty="0">
                <a:solidFill>
                  <a:schemeClr val="tx1"/>
                </a:solidFill>
              </a:rPr>
              <a:t>Dit resulteert in een responspercentage van </a:t>
            </a:r>
            <a:r>
              <a:rPr lang="nl-NL" dirty="0" smtClean="0">
                <a:solidFill>
                  <a:schemeClr val="tx1"/>
                </a:solidFill>
              </a:rPr>
              <a:t>69%. </a:t>
            </a:r>
            <a:endParaRPr lang="nl-NL" dirty="0">
              <a:solidFill>
                <a:schemeClr val="tx1"/>
              </a:solidFill>
            </a:endParaRPr>
          </a:p>
          <a:p>
            <a:endParaRPr lang="nl-NL" dirty="0" smtClean="0">
              <a:solidFill>
                <a:schemeClr val="tx1"/>
              </a:solidFill>
            </a:endParaRPr>
          </a:p>
          <a:p>
            <a:pPr marL="180975" indent="-180975">
              <a:buFont typeface="Wingdings" pitchFamily="2" charset="2"/>
              <a:buChar char="§"/>
            </a:pPr>
            <a:endParaRPr lang="nl-NL" dirty="0" smtClean="0">
              <a:solidFill>
                <a:schemeClr val="tx1"/>
              </a:solidFill>
            </a:endParaRPr>
          </a:p>
          <a:p>
            <a:endParaRPr lang="nl-NL" dirty="0" smtClean="0"/>
          </a:p>
          <a:p>
            <a:endParaRPr lang="nl-NL" dirty="0"/>
          </a:p>
        </p:txBody>
      </p:sp>
      <p:sp>
        <p:nvSpPr>
          <p:cNvPr id="4" name="Title 3"/>
          <p:cNvSpPr>
            <a:spLocks noGrp="1"/>
          </p:cNvSpPr>
          <p:nvPr>
            <p:ph type="title"/>
          </p:nvPr>
        </p:nvSpPr>
        <p:spPr/>
        <p:txBody>
          <a:bodyPr/>
          <a:lstStyle/>
          <a:p>
            <a:r>
              <a:rPr lang="nl-NL" smtClean="0"/>
              <a:t>Onderzoeksmethode</a:t>
            </a:r>
            <a:endParaRPr lang="nl-NL" dirty="0"/>
          </a:p>
        </p:txBody>
      </p:sp>
    </p:spTree>
    <p:extLst>
      <p:ext uri="{BB962C8B-B14F-4D97-AF65-F5344CB8AC3E}">
        <p14:creationId xmlns:p14="http://schemas.microsoft.com/office/powerpoint/2010/main" xmlns="" val="16631465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spcBef>
                <a:spcPts val="300"/>
              </a:spcBef>
              <a:buClr>
                <a:srgbClr val="292929"/>
              </a:buClr>
            </a:pPr>
            <a:endParaRPr lang="nl-NL" noProof="1" smtClean="0">
              <a:solidFill>
                <a:schemeClr val="tx1"/>
              </a:solidFill>
            </a:endParaRPr>
          </a:p>
          <a:p>
            <a:pPr>
              <a:spcBef>
                <a:spcPts val="300"/>
              </a:spcBef>
              <a:buClr>
                <a:srgbClr val="292929"/>
              </a:buClr>
            </a:pPr>
            <a:r>
              <a:rPr lang="nl-NL" noProof="1" smtClean="0">
                <a:solidFill>
                  <a:schemeClr val="tx1"/>
                </a:solidFill>
              </a:rPr>
              <a:t>De netto steekproef voor dit onderzoek bestaat uit 1.000 Nederlanders van 18 jaar en ouder (die toegang hebben tot internet).</a:t>
            </a:r>
          </a:p>
          <a:p>
            <a:pPr>
              <a:spcBef>
                <a:spcPts val="300"/>
              </a:spcBef>
              <a:buClr>
                <a:srgbClr val="292929"/>
              </a:buClr>
            </a:pPr>
            <a:endParaRPr lang="nl-NL" noProof="1" smtClean="0">
              <a:solidFill>
                <a:schemeClr val="tx1"/>
              </a:solidFill>
            </a:endParaRPr>
          </a:p>
          <a:p>
            <a:pPr lvl="0"/>
            <a:r>
              <a:rPr lang="nl-NL" noProof="1" smtClean="0">
                <a:solidFill>
                  <a:schemeClr val="tx1"/>
                </a:solidFill>
              </a:rPr>
              <a:t>De steekproef is getrokken uit het GfK Online Panel. </a:t>
            </a:r>
            <a:r>
              <a:rPr lang="nl-NL" dirty="0" smtClean="0">
                <a:solidFill>
                  <a:schemeClr val="tx1"/>
                </a:solidFill>
              </a:rPr>
              <a:t>Het GfK Online Panel is een gerenommeerd, hoogwaardig panel, waarbij de respons erg hoog is en waarbij de respons van hoge kwaliteit is. Met de panelleden wordt een continue relatie aangegaan. Als gevolg van de intensieve wervingswijze en beheer wordt een kwalitatief hoogstaand panel gegarandeerd. Hiermee wordt zelfselectie en/of vertekening geminimaliseerd.</a:t>
            </a:r>
          </a:p>
          <a:p>
            <a:pPr>
              <a:spcBef>
                <a:spcPts val="300"/>
              </a:spcBef>
              <a:buClr>
                <a:srgbClr val="292929"/>
              </a:buClr>
            </a:pPr>
            <a:endParaRPr lang="nl-NL" noProof="1" smtClean="0">
              <a:solidFill>
                <a:schemeClr val="tx1"/>
              </a:solidFill>
            </a:endParaRPr>
          </a:p>
          <a:p>
            <a:pPr>
              <a:spcBef>
                <a:spcPts val="300"/>
              </a:spcBef>
              <a:buClr>
                <a:srgbClr val="292929"/>
              </a:buClr>
            </a:pPr>
            <a:r>
              <a:rPr lang="nl-NL" noProof="1" smtClean="0">
                <a:solidFill>
                  <a:schemeClr val="tx1"/>
                </a:solidFill>
              </a:rPr>
              <a:t>De steekproef is representatief naar:</a:t>
            </a:r>
          </a:p>
          <a:p>
            <a:pPr marL="180975">
              <a:spcBef>
                <a:spcPts val="300"/>
              </a:spcBef>
              <a:buClr>
                <a:srgbClr val="292929"/>
              </a:buClr>
              <a:buFont typeface="Wingdings" pitchFamily="2" charset="2"/>
              <a:buChar char="ü"/>
            </a:pPr>
            <a:r>
              <a:rPr lang="nl-NL" noProof="1" smtClean="0">
                <a:solidFill>
                  <a:schemeClr val="tx1"/>
                </a:solidFill>
              </a:rPr>
              <a:t> Geslacht (man, vrouw)</a:t>
            </a:r>
          </a:p>
          <a:p>
            <a:pPr marL="180975">
              <a:spcBef>
                <a:spcPts val="300"/>
              </a:spcBef>
              <a:buClr>
                <a:srgbClr val="292929"/>
              </a:buClr>
              <a:buFont typeface="Wingdings" pitchFamily="2" charset="2"/>
              <a:buChar char="ü"/>
            </a:pPr>
            <a:r>
              <a:rPr lang="nl-NL" noProof="1" smtClean="0">
                <a:solidFill>
                  <a:schemeClr val="tx1"/>
                </a:solidFill>
              </a:rPr>
              <a:t> Leeftijd (18-29 jaar, 30-39 jaar, 40-49 jaar, 50-64 jaar, 65+ jaar)</a:t>
            </a:r>
          </a:p>
          <a:p>
            <a:pPr marL="180975">
              <a:spcBef>
                <a:spcPts val="300"/>
              </a:spcBef>
              <a:buClr>
                <a:srgbClr val="292929"/>
              </a:buClr>
              <a:buFont typeface="Wingdings" pitchFamily="2" charset="2"/>
              <a:buChar char="ü"/>
            </a:pPr>
            <a:r>
              <a:rPr lang="nl-NL" noProof="1" smtClean="0">
                <a:solidFill>
                  <a:schemeClr val="tx1"/>
                </a:solidFill>
              </a:rPr>
              <a:t> Opleiding (hoog, midden, laag)</a:t>
            </a:r>
          </a:p>
          <a:p>
            <a:pPr marL="180975">
              <a:spcBef>
                <a:spcPts val="300"/>
              </a:spcBef>
              <a:buClr>
                <a:srgbClr val="292929"/>
              </a:buClr>
              <a:buFont typeface="Wingdings" pitchFamily="2" charset="2"/>
              <a:buChar char="ü"/>
            </a:pPr>
            <a:r>
              <a:rPr lang="nl-NL" noProof="1" smtClean="0">
                <a:solidFill>
                  <a:schemeClr val="tx1"/>
                </a:solidFill>
              </a:rPr>
              <a:t> Regio (3 grote steden, rest westen, noord, oost, zuid)</a:t>
            </a:r>
          </a:p>
          <a:p>
            <a:endParaRPr lang="nl-NL" dirty="0"/>
          </a:p>
        </p:txBody>
      </p:sp>
      <p:sp>
        <p:nvSpPr>
          <p:cNvPr id="4" name="Title 3"/>
          <p:cNvSpPr>
            <a:spLocks noGrp="1"/>
          </p:cNvSpPr>
          <p:nvPr>
            <p:ph type="title"/>
          </p:nvPr>
        </p:nvSpPr>
        <p:spPr/>
        <p:txBody>
          <a:bodyPr/>
          <a:lstStyle/>
          <a:p>
            <a:r>
              <a:rPr lang="nl-NL" smtClean="0"/>
              <a:t>Steekproef</a:t>
            </a:r>
            <a:endParaRPr lang="nl-NL" dirty="0"/>
          </a:p>
        </p:txBody>
      </p:sp>
    </p:spTree>
    <p:extLst>
      <p:ext uri="{BB962C8B-B14F-4D97-AF65-F5344CB8AC3E}">
        <p14:creationId xmlns:p14="http://schemas.microsoft.com/office/powerpoint/2010/main" xmlns="" val="922673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lnSpc>
                <a:spcPts val="2200"/>
              </a:lnSpc>
              <a:spcAft>
                <a:spcPts val="600"/>
              </a:spcAft>
              <a:buClr>
                <a:srgbClr val="292929"/>
              </a:buClr>
            </a:pPr>
            <a:endParaRPr lang="nl-NL" noProof="1" smtClean="0">
              <a:solidFill>
                <a:schemeClr val="tx1"/>
              </a:solidFill>
            </a:endParaRPr>
          </a:p>
          <a:p>
            <a:pPr>
              <a:lnSpc>
                <a:spcPts val="2200"/>
              </a:lnSpc>
              <a:spcAft>
                <a:spcPts val="600"/>
              </a:spcAft>
              <a:buClr>
                <a:srgbClr val="292929"/>
              </a:buClr>
            </a:pPr>
            <a:r>
              <a:rPr lang="nl-NL" noProof="1" smtClean="0">
                <a:solidFill>
                  <a:schemeClr val="tx1"/>
                </a:solidFill>
              </a:rPr>
              <a:t>Het Voedingscentrum heeft </a:t>
            </a:r>
            <a:r>
              <a:rPr lang="nl-NL" dirty="0" smtClean="0">
                <a:solidFill>
                  <a:schemeClr val="tx1"/>
                </a:solidFill>
              </a:rPr>
              <a:t>de gewenste onderzoeksvragen </a:t>
            </a:r>
            <a:r>
              <a:rPr lang="nl-NL" noProof="1" smtClean="0">
                <a:solidFill>
                  <a:schemeClr val="tx1"/>
                </a:solidFill>
              </a:rPr>
              <a:t>aangeleverd. GfK heeft deze input bekeken en het Voedingscentrum geadviseerd</a:t>
            </a:r>
            <a:r>
              <a:rPr lang="nl-NL" dirty="0" smtClean="0">
                <a:solidFill>
                  <a:schemeClr val="tx1"/>
                </a:solidFill>
              </a:rPr>
              <a:t> over zowel specifieke vragen als de opbouw en structuur van de vragenlijst. </a:t>
            </a:r>
          </a:p>
          <a:p>
            <a:pPr>
              <a:lnSpc>
                <a:spcPts val="2200"/>
              </a:lnSpc>
              <a:spcAft>
                <a:spcPts val="600"/>
              </a:spcAft>
              <a:buClr>
                <a:srgbClr val="292929"/>
              </a:buClr>
            </a:pPr>
            <a:r>
              <a:rPr lang="nl-NL" noProof="1" smtClean="0">
                <a:solidFill>
                  <a:schemeClr val="tx1"/>
                </a:solidFill>
              </a:rPr>
              <a:t>Daarna is de vragenlijst in overleg met het Voedingscentrum definitief gemaakt.</a:t>
            </a:r>
          </a:p>
          <a:p>
            <a:pPr>
              <a:lnSpc>
                <a:spcPts val="2200"/>
              </a:lnSpc>
              <a:spcAft>
                <a:spcPts val="600"/>
              </a:spcAft>
              <a:buClr>
                <a:srgbClr val="292929"/>
              </a:buClr>
            </a:pPr>
            <a:r>
              <a:rPr lang="nl-NL" dirty="0" smtClean="0">
                <a:solidFill>
                  <a:schemeClr val="tx1"/>
                </a:solidFill>
              </a:rPr>
              <a:t>De gebruikte vragenlijst bestond uit 16 vragen. Voor de respondenten betekende dit een gemiddelde invulduur van circa 5 minuten. </a:t>
            </a:r>
          </a:p>
          <a:p>
            <a:pPr>
              <a:lnSpc>
                <a:spcPts val="2200"/>
              </a:lnSpc>
              <a:spcAft>
                <a:spcPts val="600"/>
              </a:spcAft>
              <a:buClr>
                <a:srgbClr val="292929"/>
              </a:buClr>
            </a:pPr>
            <a:r>
              <a:rPr lang="nl-NL" dirty="0" smtClean="0">
                <a:solidFill>
                  <a:schemeClr val="tx1"/>
                </a:solidFill>
              </a:rPr>
              <a:t>In de geprogrammeerde vragenlijst zijn door GfK diverse validatie- en consistentiecontroles ingebouwd (zoals routing, antwoordmogelijkheden en randomisatie).</a:t>
            </a:r>
            <a:r>
              <a:rPr lang="nl-NL" noProof="1" smtClean="0">
                <a:solidFill>
                  <a:schemeClr val="tx1"/>
                </a:solidFill>
              </a:rPr>
              <a:t> </a:t>
            </a:r>
          </a:p>
          <a:p>
            <a:endParaRPr lang="nl-NL" dirty="0"/>
          </a:p>
        </p:txBody>
      </p:sp>
      <p:sp>
        <p:nvSpPr>
          <p:cNvPr id="4" name="Title 3"/>
          <p:cNvSpPr>
            <a:spLocks noGrp="1"/>
          </p:cNvSpPr>
          <p:nvPr>
            <p:ph type="title"/>
          </p:nvPr>
        </p:nvSpPr>
        <p:spPr/>
        <p:txBody>
          <a:bodyPr/>
          <a:lstStyle/>
          <a:p>
            <a:r>
              <a:rPr lang="nl-NL" smtClean="0"/>
              <a:t>Vragenlijst</a:t>
            </a:r>
            <a:endParaRPr lang="nl-NL" dirty="0"/>
          </a:p>
        </p:txBody>
      </p:sp>
    </p:spTree>
    <p:extLst>
      <p:ext uri="{BB962C8B-B14F-4D97-AF65-F5344CB8AC3E}">
        <p14:creationId xmlns:p14="http://schemas.microsoft.com/office/powerpoint/2010/main" xmlns="" val="2230898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a:spcAft>
                <a:spcPts val="600"/>
              </a:spcAft>
            </a:pPr>
            <a:endParaRPr lang="nl-NL" dirty="0" smtClean="0">
              <a:solidFill>
                <a:schemeClr val="tx1"/>
              </a:solidFill>
            </a:endParaRPr>
          </a:p>
          <a:p>
            <a:r>
              <a:rPr lang="nl-NL" dirty="0" smtClean="0">
                <a:solidFill>
                  <a:schemeClr val="tx1"/>
                </a:solidFill>
              </a:rPr>
              <a:t>Rapportage heeft plaatsgevonden in de vorm van:</a:t>
            </a:r>
          </a:p>
          <a:p>
            <a:pPr marL="180975" indent="-180975">
              <a:spcAft>
                <a:spcPts val="600"/>
              </a:spcAft>
              <a:buFont typeface="Wingdings" pitchFamily="2" charset="2"/>
              <a:buChar char="§"/>
            </a:pPr>
            <a:r>
              <a:rPr lang="nl-NL" dirty="0" smtClean="0">
                <a:solidFill>
                  <a:schemeClr val="tx1"/>
                </a:solidFill>
              </a:rPr>
              <a:t>Een PowerPoint rapportage, voorzien van een samenvatting en een </a:t>
            </a:r>
            <a:r>
              <a:rPr lang="nl-NL" dirty="0" err="1" smtClean="0">
                <a:solidFill>
                  <a:schemeClr val="tx1"/>
                </a:solidFill>
              </a:rPr>
              <a:t>onderzoeksverantwoording</a:t>
            </a:r>
            <a:r>
              <a:rPr lang="nl-NL" dirty="0" smtClean="0">
                <a:solidFill>
                  <a:schemeClr val="tx1"/>
                </a:solidFill>
              </a:rPr>
              <a:t>. </a:t>
            </a:r>
          </a:p>
          <a:p>
            <a:pPr marL="180975" indent="-180975">
              <a:spcAft>
                <a:spcPts val="600"/>
              </a:spcAft>
              <a:buFont typeface="Wingdings" pitchFamily="2" charset="2"/>
              <a:buChar char="§"/>
            </a:pPr>
            <a:r>
              <a:rPr lang="nl-NL" dirty="0" smtClean="0">
                <a:solidFill>
                  <a:schemeClr val="tx1"/>
                </a:solidFill>
              </a:rPr>
              <a:t>Een uitgebreid tabellenrapport met gedetailleerde uitkomsten per vraag uitgesplitst naar relevante achtergrondkenmerken.</a:t>
            </a:r>
          </a:p>
          <a:p>
            <a:pPr marL="180975" indent="-180975">
              <a:spcAft>
                <a:spcPts val="600"/>
              </a:spcAft>
              <a:buFont typeface="Arial" pitchFamily="34" charset="0"/>
              <a:buChar char="•"/>
            </a:pPr>
            <a:endParaRPr lang="nl-NL" dirty="0" smtClean="0">
              <a:solidFill>
                <a:schemeClr val="tx1"/>
              </a:solidFill>
            </a:endParaRPr>
          </a:p>
          <a:p>
            <a:pPr>
              <a:spcAft>
                <a:spcPts val="600"/>
              </a:spcAft>
            </a:pPr>
            <a:r>
              <a:rPr lang="nl-NL" dirty="0" smtClean="0">
                <a:solidFill>
                  <a:schemeClr val="tx1"/>
                </a:solidFill>
              </a:rPr>
              <a:t>De resultaten van dit onderzoek geven aan hoe </a:t>
            </a:r>
            <a:r>
              <a:rPr lang="nl-NL" dirty="0">
                <a:solidFill>
                  <a:schemeClr val="tx1"/>
                </a:solidFill>
              </a:rPr>
              <a:t>de bekendheid </a:t>
            </a:r>
            <a:r>
              <a:rPr lang="nl-NL" dirty="0" smtClean="0">
                <a:solidFill>
                  <a:schemeClr val="tx1"/>
                </a:solidFill>
              </a:rPr>
              <a:t>van </a:t>
            </a:r>
            <a:r>
              <a:rPr lang="nl-NL" dirty="0" err="1" smtClean="0">
                <a:solidFill>
                  <a:schemeClr val="tx1"/>
                </a:solidFill>
              </a:rPr>
              <a:t>Superfoods</a:t>
            </a:r>
            <a:r>
              <a:rPr lang="nl-NL" dirty="0" smtClean="0">
                <a:solidFill>
                  <a:schemeClr val="tx1"/>
                </a:solidFill>
              </a:rPr>
              <a:t> is en geeft inzicht in het </a:t>
            </a:r>
            <a:r>
              <a:rPr lang="nl-NL" dirty="0">
                <a:solidFill>
                  <a:schemeClr val="tx1"/>
                </a:solidFill>
              </a:rPr>
              <a:t>gebruik van </a:t>
            </a:r>
            <a:r>
              <a:rPr lang="nl-NL" dirty="0" err="1">
                <a:solidFill>
                  <a:schemeClr val="tx1"/>
                </a:solidFill>
              </a:rPr>
              <a:t>Superfoods</a:t>
            </a:r>
            <a:r>
              <a:rPr lang="nl-NL" dirty="0">
                <a:solidFill>
                  <a:schemeClr val="tx1"/>
                </a:solidFill>
              </a:rPr>
              <a:t> door consumenten in </a:t>
            </a:r>
            <a:r>
              <a:rPr lang="nl-NL" dirty="0" smtClean="0">
                <a:solidFill>
                  <a:schemeClr val="tx1"/>
                </a:solidFill>
              </a:rPr>
              <a:t>Nederland. </a:t>
            </a:r>
          </a:p>
          <a:p>
            <a:pPr>
              <a:spcAft>
                <a:spcPts val="600"/>
              </a:spcAft>
            </a:pPr>
            <a:r>
              <a:rPr lang="nl-NL" dirty="0" smtClean="0">
                <a:solidFill>
                  <a:schemeClr val="tx1"/>
                </a:solidFill>
              </a:rPr>
              <a:t>Deze informatie betreft de Nederlandse populatie van volwassenen. In de rapportage zijn de resultaten uitgesplitst naar relevante subgroepen zoals mannen en vrouwen, jongeren en ouderen en hoger en lager opgeleiden. </a:t>
            </a:r>
          </a:p>
          <a:p>
            <a:endParaRPr lang="nl-NL" dirty="0" smtClean="0">
              <a:solidFill>
                <a:schemeClr val="tx1"/>
              </a:solidFill>
            </a:endParaRPr>
          </a:p>
        </p:txBody>
      </p:sp>
      <p:sp>
        <p:nvSpPr>
          <p:cNvPr id="4" name="Title 3"/>
          <p:cNvSpPr>
            <a:spLocks noGrp="1"/>
          </p:cNvSpPr>
          <p:nvPr>
            <p:ph type="title"/>
          </p:nvPr>
        </p:nvSpPr>
        <p:spPr/>
        <p:txBody>
          <a:bodyPr/>
          <a:lstStyle/>
          <a:p>
            <a:r>
              <a:rPr lang="nl-NL" smtClean="0"/>
              <a:t>Rapportage</a:t>
            </a:r>
            <a:endParaRPr lang="nl-NL" dirty="0"/>
          </a:p>
        </p:txBody>
      </p:sp>
    </p:spTree>
    <p:extLst>
      <p:ext uri="{BB962C8B-B14F-4D97-AF65-F5344CB8AC3E}">
        <p14:creationId xmlns:p14="http://schemas.microsoft.com/office/powerpoint/2010/main" xmlns="" val="31766924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Contactgegevens</a:t>
            </a:r>
            <a:endParaRPr lang="nl-NL" dirty="0"/>
          </a:p>
        </p:txBody>
      </p:sp>
    </p:spTree>
    <p:extLst>
      <p:ext uri="{BB962C8B-B14F-4D97-AF65-F5344CB8AC3E}">
        <p14:creationId xmlns:p14="http://schemas.microsoft.com/office/powerpoint/2010/main" xmlns="" val="178963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8"/>
          </p:nvPr>
        </p:nvSpPr>
        <p:spPr bwMode="gray"/>
        <p:txBody>
          <a:bodyPr/>
          <a:lstStyle/>
          <a:p>
            <a:r>
              <a:rPr lang="nl-NL" dirty="0" smtClean="0">
                <a:latin typeface="+mj-lt"/>
              </a:rPr>
              <a:t>+</a:t>
            </a:r>
            <a:r>
              <a:rPr lang="nl-NL" smtClean="0">
                <a:latin typeface="+mj-lt"/>
              </a:rPr>
              <a:t>31 </a:t>
            </a:r>
            <a:r>
              <a:rPr lang="nl-NL" smtClean="0">
                <a:latin typeface="+mj-lt"/>
                <a:ea typeface="Calibri"/>
              </a:rPr>
              <a:t>(0)162 384 279</a:t>
            </a:r>
            <a:endParaRPr lang="nl-NL" dirty="0" smtClean="0">
              <a:latin typeface="+mj-lt"/>
            </a:endParaRPr>
          </a:p>
          <a:p>
            <a:r>
              <a:rPr lang="nl-NL" dirty="0" smtClean="0"/>
              <a:t>+31 (</a:t>
            </a:r>
            <a:r>
              <a:rPr lang="nl-NL" smtClean="0"/>
              <a:t>0)6 55 177 653 </a:t>
            </a:r>
            <a:endParaRPr lang="nl-NL" dirty="0"/>
          </a:p>
        </p:txBody>
      </p:sp>
      <p:sp>
        <p:nvSpPr>
          <p:cNvPr id="6" name="Text Placeholder 5"/>
          <p:cNvSpPr>
            <a:spLocks noGrp="1"/>
          </p:cNvSpPr>
          <p:nvPr>
            <p:ph type="body" sz="quarter" idx="19"/>
          </p:nvPr>
        </p:nvSpPr>
        <p:spPr bwMode="gray"/>
        <p:txBody>
          <a:bodyPr/>
          <a:lstStyle/>
          <a:p>
            <a:r>
              <a:rPr lang="nl-NL" smtClean="0"/>
              <a:t>Sr. Consultant</a:t>
            </a:r>
            <a:endParaRPr lang="nl-NL" dirty="0"/>
          </a:p>
        </p:txBody>
      </p:sp>
      <p:sp>
        <p:nvSpPr>
          <p:cNvPr id="7" name="Text Placeholder 6"/>
          <p:cNvSpPr>
            <a:spLocks noGrp="1"/>
          </p:cNvSpPr>
          <p:nvPr>
            <p:ph type="body" sz="quarter" idx="20"/>
          </p:nvPr>
        </p:nvSpPr>
        <p:spPr bwMode="gray"/>
        <p:txBody>
          <a:bodyPr/>
          <a:lstStyle/>
          <a:p>
            <a:r>
              <a:rPr lang="nl-NL" smtClean="0"/>
              <a:t>Marcel Temminghoff</a:t>
            </a:r>
            <a:endParaRPr lang="nl-NL" dirty="0"/>
          </a:p>
        </p:txBody>
      </p:sp>
      <p:sp>
        <p:nvSpPr>
          <p:cNvPr id="8" name="Text Placeholder 7"/>
          <p:cNvSpPr>
            <a:spLocks noGrp="1"/>
          </p:cNvSpPr>
          <p:nvPr>
            <p:ph type="body" sz="quarter" idx="26"/>
          </p:nvPr>
        </p:nvSpPr>
        <p:spPr bwMode="gray"/>
        <p:txBody>
          <a:bodyPr/>
          <a:lstStyle/>
          <a:p>
            <a:r>
              <a:rPr lang="nl-NL" smtClean="0"/>
              <a:t>Marcel.Temminghoff@gfk.com</a:t>
            </a:r>
            <a:endParaRPr lang="nl-NL" dirty="0"/>
          </a:p>
        </p:txBody>
      </p:sp>
      <p:sp>
        <p:nvSpPr>
          <p:cNvPr id="10" name="Text Placeholder 9"/>
          <p:cNvSpPr>
            <a:spLocks noGrp="1"/>
          </p:cNvSpPr>
          <p:nvPr>
            <p:ph type="body" sz="quarter" idx="28"/>
          </p:nvPr>
        </p:nvSpPr>
        <p:spPr bwMode="gray">
          <a:xfrm>
            <a:off x="6084168" y="4437165"/>
            <a:ext cx="2736304" cy="431995"/>
          </a:xfrm>
        </p:spPr>
        <p:txBody>
          <a:bodyPr/>
          <a:lstStyle/>
          <a:p>
            <a:r>
              <a:rPr lang="nl-NL" smtClean="0"/>
              <a:t>+31 (0)162 384 156</a:t>
            </a:r>
          </a:p>
          <a:p>
            <a:endParaRPr lang="nl-NL" dirty="0"/>
          </a:p>
        </p:txBody>
      </p:sp>
      <p:sp>
        <p:nvSpPr>
          <p:cNvPr id="11" name="Text Placeholder 10"/>
          <p:cNvSpPr>
            <a:spLocks noGrp="1"/>
          </p:cNvSpPr>
          <p:nvPr>
            <p:ph type="body" sz="quarter" idx="29"/>
          </p:nvPr>
        </p:nvSpPr>
        <p:spPr bwMode="gray"/>
        <p:txBody>
          <a:bodyPr/>
          <a:lstStyle/>
          <a:p>
            <a:r>
              <a:rPr lang="nl-NL" smtClean="0"/>
              <a:t>Project Manager</a:t>
            </a:r>
            <a:endParaRPr lang="nl-NL" dirty="0"/>
          </a:p>
        </p:txBody>
      </p:sp>
      <p:sp>
        <p:nvSpPr>
          <p:cNvPr id="12" name="Text Placeholder 11"/>
          <p:cNvSpPr>
            <a:spLocks noGrp="1"/>
          </p:cNvSpPr>
          <p:nvPr>
            <p:ph type="body" sz="quarter" idx="30"/>
          </p:nvPr>
        </p:nvSpPr>
        <p:spPr bwMode="gray"/>
        <p:txBody>
          <a:bodyPr/>
          <a:lstStyle/>
          <a:p>
            <a:r>
              <a:rPr lang="nl-NL" dirty="0" smtClean="0"/>
              <a:t>Jolanda </a:t>
            </a:r>
            <a:r>
              <a:rPr lang="nl-NL" smtClean="0"/>
              <a:t>van Oirschot</a:t>
            </a:r>
            <a:endParaRPr lang="nl-NL" dirty="0"/>
          </a:p>
        </p:txBody>
      </p:sp>
      <p:sp>
        <p:nvSpPr>
          <p:cNvPr id="13" name="Text Placeholder 12"/>
          <p:cNvSpPr>
            <a:spLocks noGrp="1"/>
          </p:cNvSpPr>
          <p:nvPr>
            <p:ph type="body" sz="quarter" idx="31"/>
          </p:nvPr>
        </p:nvSpPr>
        <p:spPr bwMode="gray"/>
        <p:txBody>
          <a:bodyPr/>
          <a:lstStyle/>
          <a:p>
            <a:r>
              <a:rPr lang="nl-NL" smtClean="0"/>
              <a:t>Jolanda.van.Oirschot@gfk.com</a:t>
            </a:r>
            <a:endParaRPr lang="nl-NL" dirty="0"/>
          </a:p>
        </p:txBody>
      </p:sp>
      <p:sp>
        <p:nvSpPr>
          <p:cNvPr id="2" name="Title 1"/>
          <p:cNvSpPr>
            <a:spLocks noGrp="1"/>
          </p:cNvSpPr>
          <p:nvPr>
            <p:ph type="title"/>
          </p:nvPr>
        </p:nvSpPr>
        <p:spPr bwMode="gray"/>
        <p:txBody>
          <a:bodyPr/>
          <a:lstStyle/>
          <a:p>
            <a:r>
              <a:rPr lang="nl-NL" dirty="0" smtClean="0"/>
              <a:t>Vragen of </a:t>
            </a:r>
            <a:r>
              <a:rPr lang="nl-NL" smtClean="0"/>
              <a:t>opmerkingen?</a:t>
            </a:r>
            <a:endParaRPr lang="nl-NL" dirty="0"/>
          </a:p>
        </p:txBody>
      </p:sp>
      <p:pic>
        <p:nvPicPr>
          <p:cNvPr id="9" name="Picture Placeholder 8"/>
          <p:cNvPicPr>
            <a:picLocks noGrp="1" noChangeAspect="1"/>
          </p:cNvPicPr>
          <p:nvPr>
            <p:ph type="pic" sz="quarter" idx="15"/>
          </p:nvPr>
        </p:nvPicPr>
        <p:blipFill>
          <a:blip r:embed="rId3" cstate="print">
            <a:extLst>
              <a:ext uri="{28A0092B-C50C-407E-A947-70E740481C1C}">
                <a14:useLocalDpi xmlns:a14="http://schemas.microsoft.com/office/drawing/2010/main" xmlns="" val="0"/>
              </a:ext>
            </a:extLst>
          </a:blip>
          <a:srcRect/>
          <a:stretch>
            <a:fillRect/>
          </a:stretch>
        </p:blipFill>
        <p:spPr/>
      </p:pic>
      <p:pic>
        <p:nvPicPr>
          <p:cNvPr id="16" name="Picture Placeholder 15"/>
          <p:cNvPicPr>
            <a:picLocks noGrp="1" noChangeAspect="1"/>
          </p:cNvPicPr>
          <p:nvPr>
            <p:ph type="pic" sz="quarter" idx="16"/>
          </p:nvPr>
        </p:nvPicPr>
        <p:blipFill>
          <a:blip r:embed="rId4" cstate="print">
            <a:extLst>
              <a:ext uri="{28A0092B-C50C-407E-A947-70E740481C1C}">
                <a14:useLocalDpi xmlns:a14="http://schemas.microsoft.com/office/drawing/2010/main" xmlns="" val="0"/>
              </a:ext>
            </a:extLst>
          </a:blip>
          <a:srcRect/>
          <a:stretch>
            <a:fillRect/>
          </a:stretch>
        </p:blipFill>
        <p:spPr/>
      </p:pic>
    </p:spTree>
    <p:extLst>
      <p:ext uri="{BB962C8B-B14F-4D97-AF65-F5344CB8AC3E}">
        <p14:creationId xmlns:p14="http://schemas.microsoft.com/office/powerpoint/2010/main" xmlns="" val="2295543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buFont typeface="Wingdings" panose="05000000000000000000" pitchFamily="2" charset="2"/>
              <a:buChar char="§"/>
            </a:pPr>
            <a:endParaRPr lang="nl-NL" dirty="0" smtClean="0">
              <a:solidFill>
                <a:schemeClr val="tx1"/>
              </a:solidFill>
            </a:endParaRPr>
          </a:p>
          <a:p>
            <a:pPr>
              <a:spcBef>
                <a:spcPts val="600"/>
              </a:spcBef>
              <a:buFont typeface="Wingdings" panose="05000000000000000000" pitchFamily="2" charset="2"/>
              <a:buChar char="§"/>
            </a:pPr>
            <a:r>
              <a:rPr lang="nl-NL" dirty="0" smtClean="0">
                <a:solidFill>
                  <a:schemeClr val="tx1"/>
                </a:solidFill>
              </a:rPr>
              <a:t>Ongeveer </a:t>
            </a:r>
            <a:r>
              <a:rPr lang="nl-NL" dirty="0">
                <a:solidFill>
                  <a:schemeClr val="tx1"/>
                </a:solidFill>
              </a:rPr>
              <a:t>1 op de 6 </a:t>
            </a:r>
            <a:r>
              <a:rPr lang="nl-NL" dirty="0" smtClean="0">
                <a:solidFill>
                  <a:schemeClr val="tx1"/>
                </a:solidFill>
              </a:rPr>
              <a:t>Nederlanders is bekend met het begrip ‘</a:t>
            </a:r>
            <a:r>
              <a:rPr lang="nl-NL" dirty="0" err="1" smtClean="0">
                <a:solidFill>
                  <a:schemeClr val="tx1"/>
                </a:solidFill>
              </a:rPr>
              <a:t>superfoods</a:t>
            </a:r>
            <a:r>
              <a:rPr lang="nl-NL" dirty="0" smtClean="0">
                <a:solidFill>
                  <a:schemeClr val="tx1"/>
                </a:solidFill>
              </a:rPr>
              <a:t>’. Een </a:t>
            </a:r>
            <a:r>
              <a:rPr lang="nl-NL" dirty="0">
                <a:solidFill>
                  <a:schemeClr val="tx1"/>
                </a:solidFill>
              </a:rPr>
              <a:t>kwart kent het begrip maar weet niet wat het inhoudt. </a:t>
            </a:r>
            <a:r>
              <a:rPr lang="nl-NL" dirty="0" smtClean="0">
                <a:solidFill>
                  <a:schemeClr val="tx1"/>
                </a:solidFill>
              </a:rPr>
              <a:t>6 </a:t>
            </a:r>
            <a:r>
              <a:rPr lang="nl-NL" dirty="0">
                <a:solidFill>
                  <a:schemeClr val="tx1"/>
                </a:solidFill>
              </a:rPr>
              <a:t>op de 10 Nederlanders heeft (spontaan) nog nooit van het begrip ‘</a:t>
            </a:r>
            <a:r>
              <a:rPr lang="nl-NL" dirty="0" err="1">
                <a:solidFill>
                  <a:schemeClr val="tx1"/>
                </a:solidFill>
              </a:rPr>
              <a:t>superfoods</a:t>
            </a:r>
            <a:r>
              <a:rPr lang="nl-NL" dirty="0">
                <a:solidFill>
                  <a:schemeClr val="tx1"/>
                </a:solidFill>
              </a:rPr>
              <a:t>’ gehoord. </a:t>
            </a:r>
            <a:r>
              <a:rPr lang="nl-NL" dirty="0" smtClean="0">
                <a:solidFill>
                  <a:schemeClr val="tx1"/>
                </a:solidFill>
              </a:rPr>
              <a:t>Na </a:t>
            </a:r>
            <a:r>
              <a:rPr lang="nl-NL" dirty="0">
                <a:solidFill>
                  <a:schemeClr val="tx1"/>
                </a:solidFill>
              </a:rPr>
              <a:t>het lezen van de omschrijving blijven vier op de tien Nederlanders onbekend met het begrip ‘</a:t>
            </a:r>
            <a:r>
              <a:rPr lang="nl-NL" dirty="0" err="1">
                <a:solidFill>
                  <a:schemeClr val="tx1"/>
                </a:solidFill>
              </a:rPr>
              <a:t>superfoods</a:t>
            </a:r>
            <a:r>
              <a:rPr lang="nl-NL" dirty="0">
                <a:solidFill>
                  <a:schemeClr val="tx1"/>
                </a:solidFill>
              </a:rPr>
              <a:t>’. </a:t>
            </a:r>
            <a:endParaRPr lang="nl-NL" dirty="0" smtClean="0">
              <a:solidFill>
                <a:schemeClr val="tx1"/>
              </a:solidFill>
            </a:endParaRPr>
          </a:p>
          <a:p>
            <a:pPr>
              <a:spcBef>
                <a:spcPts val="600"/>
              </a:spcBef>
              <a:buFont typeface="Wingdings" panose="05000000000000000000" pitchFamily="2" charset="2"/>
              <a:buChar char="§"/>
            </a:pPr>
            <a:r>
              <a:rPr lang="nl-NL" dirty="0">
                <a:solidFill>
                  <a:schemeClr val="tx1"/>
                </a:solidFill>
              </a:rPr>
              <a:t>Vooral groente, vitaminen, gezonde producten en fruit worden spontaan </a:t>
            </a:r>
            <a:r>
              <a:rPr lang="nl-NL" dirty="0" smtClean="0">
                <a:solidFill>
                  <a:schemeClr val="tx1"/>
                </a:solidFill>
              </a:rPr>
              <a:t>als </a:t>
            </a:r>
            <a:r>
              <a:rPr lang="nl-NL" dirty="0" err="1" smtClean="0">
                <a:solidFill>
                  <a:schemeClr val="tx1"/>
                </a:solidFill>
              </a:rPr>
              <a:t>superfoods</a:t>
            </a:r>
            <a:r>
              <a:rPr lang="nl-NL" dirty="0" smtClean="0">
                <a:solidFill>
                  <a:schemeClr val="tx1"/>
                </a:solidFill>
              </a:rPr>
              <a:t> benoemd. </a:t>
            </a:r>
            <a:r>
              <a:rPr lang="nl-NL" dirty="0">
                <a:solidFill>
                  <a:schemeClr val="tx1"/>
                </a:solidFill>
              </a:rPr>
              <a:t>Specifieke </a:t>
            </a:r>
            <a:r>
              <a:rPr lang="nl-NL" dirty="0" err="1">
                <a:solidFill>
                  <a:schemeClr val="tx1"/>
                </a:solidFill>
              </a:rPr>
              <a:t>superfoods</a:t>
            </a:r>
            <a:r>
              <a:rPr lang="nl-NL" dirty="0">
                <a:solidFill>
                  <a:schemeClr val="tx1"/>
                </a:solidFill>
              </a:rPr>
              <a:t> </a:t>
            </a:r>
            <a:r>
              <a:rPr lang="nl-NL" dirty="0" smtClean="0">
                <a:solidFill>
                  <a:schemeClr val="tx1"/>
                </a:solidFill>
              </a:rPr>
              <a:t>(zoals </a:t>
            </a:r>
            <a:r>
              <a:rPr lang="nl-NL" dirty="0" err="1" smtClean="0">
                <a:solidFill>
                  <a:schemeClr val="tx1"/>
                </a:solidFill>
              </a:rPr>
              <a:t>quinoa</a:t>
            </a:r>
            <a:r>
              <a:rPr lang="nl-NL" dirty="0" smtClean="0">
                <a:solidFill>
                  <a:schemeClr val="tx1"/>
                </a:solidFill>
              </a:rPr>
              <a:t>) worden </a:t>
            </a:r>
            <a:r>
              <a:rPr lang="nl-NL" dirty="0">
                <a:solidFill>
                  <a:schemeClr val="tx1"/>
                </a:solidFill>
              </a:rPr>
              <a:t>door maximaal 5% genoemd. </a:t>
            </a:r>
            <a:r>
              <a:rPr lang="nl-NL" dirty="0" smtClean="0">
                <a:solidFill>
                  <a:schemeClr val="tx1"/>
                </a:solidFill>
              </a:rPr>
              <a:t>In </a:t>
            </a:r>
            <a:r>
              <a:rPr lang="nl-NL" dirty="0">
                <a:solidFill>
                  <a:schemeClr val="tx1"/>
                </a:solidFill>
              </a:rPr>
              <a:t>totaal noemt 16% een of meer specifieke </a:t>
            </a:r>
            <a:r>
              <a:rPr lang="nl-NL" dirty="0" err="1">
                <a:solidFill>
                  <a:schemeClr val="tx1"/>
                </a:solidFill>
              </a:rPr>
              <a:t>superfoods</a:t>
            </a:r>
            <a:r>
              <a:rPr lang="nl-NL" dirty="0">
                <a:solidFill>
                  <a:schemeClr val="tx1"/>
                </a:solidFill>
              </a:rPr>
              <a:t>.</a:t>
            </a:r>
            <a:r>
              <a:rPr lang="nl-NL" dirty="0"/>
              <a:t> </a:t>
            </a:r>
            <a:r>
              <a:rPr lang="nl-NL" dirty="0" smtClean="0">
                <a:solidFill>
                  <a:schemeClr val="tx1"/>
                </a:solidFill>
              </a:rPr>
              <a:t>Vier </a:t>
            </a:r>
            <a:r>
              <a:rPr lang="nl-NL" dirty="0">
                <a:solidFill>
                  <a:schemeClr val="tx1"/>
                </a:solidFill>
              </a:rPr>
              <a:t>op de tien kan geen producten noemen. </a:t>
            </a:r>
            <a:endParaRPr lang="nl-NL" dirty="0" smtClean="0">
              <a:solidFill>
                <a:schemeClr val="tx1"/>
              </a:solidFill>
            </a:endParaRPr>
          </a:p>
          <a:p>
            <a:pPr>
              <a:spcBef>
                <a:spcPts val="600"/>
              </a:spcBef>
              <a:buFont typeface="Wingdings" panose="05000000000000000000" pitchFamily="2" charset="2"/>
              <a:buChar char="§"/>
            </a:pPr>
            <a:r>
              <a:rPr lang="nl-NL" dirty="0">
                <a:solidFill>
                  <a:schemeClr val="tx1"/>
                </a:solidFill>
              </a:rPr>
              <a:t>Ongeveer vier op de tien Nederlanders die bekend zijn met ‘</a:t>
            </a:r>
            <a:r>
              <a:rPr lang="nl-NL" dirty="0" err="1">
                <a:solidFill>
                  <a:schemeClr val="tx1"/>
                </a:solidFill>
              </a:rPr>
              <a:t>superfoods</a:t>
            </a:r>
            <a:r>
              <a:rPr lang="nl-NL" dirty="0">
                <a:solidFill>
                  <a:schemeClr val="tx1"/>
                </a:solidFill>
              </a:rPr>
              <a:t>’ hebben deze ook wel eens </a:t>
            </a:r>
            <a:r>
              <a:rPr lang="nl-NL" dirty="0" smtClean="0">
                <a:solidFill>
                  <a:schemeClr val="tx1"/>
                </a:solidFill>
              </a:rPr>
              <a:t>gekocht, dit betreft 23% van de totale populatie. </a:t>
            </a:r>
            <a:r>
              <a:rPr lang="nl-NL" dirty="0">
                <a:solidFill>
                  <a:schemeClr val="tx1"/>
                </a:solidFill>
              </a:rPr>
              <a:t>8% van degenen die nog nooit </a:t>
            </a:r>
            <a:r>
              <a:rPr lang="nl-NL" dirty="0" err="1">
                <a:solidFill>
                  <a:schemeClr val="tx1"/>
                </a:solidFill>
              </a:rPr>
              <a:t>superfoods</a:t>
            </a:r>
            <a:r>
              <a:rPr lang="nl-NL" dirty="0">
                <a:solidFill>
                  <a:schemeClr val="tx1"/>
                </a:solidFill>
              </a:rPr>
              <a:t> gekocht hebben staat (zeer) positief tegenover de aankoop ervan</a:t>
            </a:r>
            <a:r>
              <a:rPr lang="nl-NL" dirty="0" smtClean="0">
                <a:solidFill>
                  <a:schemeClr val="tx1"/>
                </a:solidFill>
              </a:rPr>
              <a:t>.</a:t>
            </a:r>
          </a:p>
          <a:p>
            <a:pPr>
              <a:spcBef>
                <a:spcPts val="600"/>
              </a:spcBef>
              <a:buFont typeface="Wingdings" panose="05000000000000000000" pitchFamily="2" charset="2"/>
              <a:buChar char="§"/>
            </a:pPr>
            <a:r>
              <a:rPr lang="nl-NL" dirty="0" smtClean="0">
                <a:solidFill>
                  <a:schemeClr val="tx1"/>
                </a:solidFill>
              </a:rPr>
              <a:t>9 van de 10 Nederlanders achten </a:t>
            </a:r>
            <a:r>
              <a:rPr lang="nl-NL" dirty="0" err="1" smtClean="0">
                <a:solidFill>
                  <a:schemeClr val="tx1"/>
                </a:solidFill>
              </a:rPr>
              <a:t>superfoods</a:t>
            </a:r>
            <a:r>
              <a:rPr lang="nl-NL" dirty="0" smtClean="0">
                <a:solidFill>
                  <a:schemeClr val="tx1"/>
                </a:solidFill>
              </a:rPr>
              <a:t> niet echt noodzakelijk naast de dagelijkse voeding. </a:t>
            </a:r>
          </a:p>
        </p:txBody>
      </p:sp>
      <p:sp>
        <p:nvSpPr>
          <p:cNvPr id="5" name="Title 4"/>
          <p:cNvSpPr>
            <a:spLocks noGrp="1"/>
          </p:cNvSpPr>
          <p:nvPr>
            <p:ph type="title"/>
          </p:nvPr>
        </p:nvSpPr>
        <p:spPr/>
        <p:txBody>
          <a:bodyPr/>
          <a:lstStyle/>
          <a:p>
            <a:r>
              <a:rPr lang="nl-NL" dirty="0" smtClean="0"/>
              <a:t>Samenvatting (1)</a:t>
            </a:r>
            <a:br>
              <a:rPr lang="nl-NL" dirty="0" smtClean="0"/>
            </a:br>
            <a:endParaRPr lang="nl-NL"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60232" y="5576346"/>
            <a:ext cx="1728192" cy="1048979"/>
          </a:xfrm>
          <a:prstGeom prst="rect">
            <a:avLst/>
          </a:prstGeom>
        </p:spPr>
      </p:pic>
    </p:spTree>
    <p:extLst>
      <p:ext uri="{BB962C8B-B14F-4D97-AF65-F5344CB8AC3E}">
        <p14:creationId xmlns:p14="http://schemas.microsoft.com/office/powerpoint/2010/main" xmlns="" val="39310535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spcBef>
                <a:spcPts val="600"/>
              </a:spcBef>
              <a:buFont typeface="Wingdings" panose="05000000000000000000" pitchFamily="2" charset="2"/>
              <a:buChar char="§"/>
            </a:pPr>
            <a:endParaRPr lang="nl-NL" dirty="0" smtClean="0">
              <a:solidFill>
                <a:schemeClr val="tx1"/>
              </a:solidFill>
            </a:endParaRPr>
          </a:p>
          <a:p>
            <a:pPr>
              <a:spcBef>
                <a:spcPts val="600"/>
              </a:spcBef>
              <a:buFont typeface="Wingdings" panose="05000000000000000000" pitchFamily="2" charset="2"/>
              <a:buChar char="§"/>
            </a:pPr>
            <a:r>
              <a:rPr lang="nl-NL" dirty="0" smtClean="0">
                <a:solidFill>
                  <a:schemeClr val="tx1"/>
                </a:solidFill>
              </a:rPr>
              <a:t>De </a:t>
            </a:r>
            <a:r>
              <a:rPr lang="nl-NL" dirty="0">
                <a:solidFill>
                  <a:schemeClr val="tx1"/>
                </a:solidFill>
              </a:rPr>
              <a:t>meest genoemde redenen om </a:t>
            </a:r>
            <a:r>
              <a:rPr lang="nl-NL" dirty="0" err="1">
                <a:solidFill>
                  <a:schemeClr val="tx1"/>
                </a:solidFill>
              </a:rPr>
              <a:t>superfoods</a:t>
            </a:r>
            <a:r>
              <a:rPr lang="nl-NL" dirty="0">
                <a:solidFill>
                  <a:schemeClr val="tx1"/>
                </a:solidFill>
              </a:rPr>
              <a:t> te (willen) kopen zijn het verbeteren van de weerstand, het zorgen voor een betere gezondheid en vitaliteit. </a:t>
            </a:r>
          </a:p>
          <a:p>
            <a:pPr>
              <a:spcBef>
                <a:spcPts val="600"/>
              </a:spcBef>
              <a:buFont typeface="Wingdings" panose="05000000000000000000" pitchFamily="2" charset="2"/>
              <a:buChar char="§"/>
            </a:pPr>
            <a:r>
              <a:rPr lang="nl-NL" dirty="0" smtClean="0">
                <a:solidFill>
                  <a:schemeClr val="tx1"/>
                </a:solidFill>
              </a:rPr>
              <a:t>Degenen </a:t>
            </a:r>
            <a:r>
              <a:rPr lang="nl-NL" dirty="0">
                <a:solidFill>
                  <a:schemeClr val="tx1"/>
                </a:solidFill>
              </a:rPr>
              <a:t>die </a:t>
            </a:r>
            <a:r>
              <a:rPr lang="nl-NL" dirty="0" err="1">
                <a:solidFill>
                  <a:schemeClr val="tx1"/>
                </a:solidFill>
              </a:rPr>
              <a:t>superfoods</a:t>
            </a:r>
            <a:r>
              <a:rPr lang="nl-NL" dirty="0">
                <a:solidFill>
                  <a:schemeClr val="tx1"/>
                </a:solidFill>
              </a:rPr>
              <a:t> consumeren, eten vooral bessen en zaden. </a:t>
            </a:r>
            <a:r>
              <a:rPr lang="nl-NL" dirty="0" smtClean="0">
                <a:solidFill>
                  <a:schemeClr val="tx1"/>
                </a:solidFill>
              </a:rPr>
              <a:t>Eén </a:t>
            </a:r>
            <a:r>
              <a:rPr lang="nl-NL" dirty="0">
                <a:solidFill>
                  <a:schemeClr val="tx1"/>
                </a:solidFill>
              </a:rPr>
              <a:t>op de vijf </a:t>
            </a:r>
            <a:r>
              <a:rPr lang="nl-NL" dirty="0" smtClean="0">
                <a:solidFill>
                  <a:schemeClr val="tx1"/>
                </a:solidFill>
              </a:rPr>
              <a:t>eters van </a:t>
            </a:r>
            <a:r>
              <a:rPr lang="nl-NL" dirty="0" err="1" smtClean="0">
                <a:solidFill>
                  <a:schemeClr val="tx1"/>
                </a:solidFill>
              </a:rPr>
              <a:t>superfoods</a:t>
            </a:r>
            <a:r>
              <a:rPr lang="nl-NL" dirty="0" smtClean="0">
                <a:solidFill>
                  <a:schemeClr val="tx1"/>
                </a:solidFill>
              </a:rPr>
              <a:t> doet dit </a:t>
            </a:r>
            <a:r>
              <a:rPr lang="nl-NL" dirty="0">
                <a:solidFill>
                  <a:schemeClr val="tx1"/>
                </a:solidFill>
              </a:rPr>
              <a:t>dagelijks. De helft doet dit eens per week of minder vaak. Vooral zaden en </a:t>
            </a:r>
            <a:r>
              <a:rPr lang="nl-NL" dirty="0" err="1">
                <a:solidFill>
                  <a:schemeClr val="tx1"/>
                </a:solidFill>
              </a:rPr>
              <a:t>quinoa</a:t>
            </a:r>
            <a:r>
              <a:rPr lang="nl-NL" dirty="0">
                <a:solidFill>
                  <a:schemeClr val="tx1"/>
                </a:solidFill>
              </a:rPr>
              <a:t> maken de verwachtingen </a:t>
            </a:r>
            <a:r>
              <a:rPr lang="nl-NL" dirty="0" smtClean="0">
                <a:solidFill>
                  <a:schemeClr val="tx1"/>
                </a:solidFill>
              </a:rPr>
              <a:t>waar. </a:t>
            </a:r>
          </a:p>
          <a:p>
            <a:pPr>
              <a:spcBef>
                <a:spcPts val="600"/>
              </a:spcBef>
              <a:buFont typeface="Wingdings" panose="05000000000000000000" pitchFamily="2" charset="2"/>
              <a:buChar char="§"/>
            </a:pPr>
            <a:r>
              <a:rPr lang="nl-NL" dirty="0">
                <a:solidFill>
                  <a:schemeClr val="tx1"/>
                </a:solidFill>
              </a:rPr>
              <a:t>Ongeveer één op de vijf Nederlanders is overtuigd van het bestaan van </a:t>
            </a:r>
            <a:r>
              <a:rPr lang="nl-NL" dirty="0" err="1">
                <a:solidFill>
                  <a:schemeClr val="tx1"/>
                </a:solidFill>
              </a:rPr>
              <a:t>superfoods</a:t>
            </a:r>
            <a:r>
              <a:rPr lang="nl-NL" dirty="0">
                <a:solidFill>
                  <a:schemeClr val="tx1"/>
                </a:solidFill>
              </a:rPr>
              <a:t>. </a:t>
            </a:r>
            <a:r>
              <a:rPr lang="nl-NL" dirty="0" smtClean="0">
                <a:solidFill>
                  <a:schemeClr val="tx1"/>
                </a:solidFill>
              </a:rPr>
              <a:t>Jongeren en hoger opgeleiden zijn vaker overtuigd. </a:t>
            </a:r>
          </a:p>
        </p:txBody>
      </p:sp>
      <p:sp>
        <p:nvSpPr>
          <p:cNvPr id="5" name="Title 4"/>
          <p:cNvSpPr>
            <a:spLocks noGrp="1"/>
          </p:cNvSpPr>
          <p:nvPr>
            <p:ph type="title"/>
          </p:nvPr>
        </p:nvSpPr>
        <p:spPr/>
        <p:txBody>
          <a:bodyPr/>
          <a:lstStyle/>
          <a:p>
            <a:r>
              <a:rPr lang="nl-NL" dirty="0" smtClean="0"/>
              <a:t>Samenvatting (2)</a:t>
            </a:r>
            <a:br>
              <a:rPr lang="nl-NL" dirty="0" smtClean="0"/>
            </a:br>
            <a:endParaRPr lang="nl-NL"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2699792" y="4268688"/>
            <a:ext cx="3672408" cy="2064178"/>
          </a:xfrm>
          <a:prstGeom prst="rect">
            <a:avLst/>
          </a:prstGeom>
        </p:spPr>
      </p:pic>
    </p:spTree>
    <p:extLst>
      <p:ext uri="{BB962C8B-B14F-4D97-AF65-F5344CB8AC3E}">
        <p14:creationId xmlns:p14="http://schemas.microsoft.com/office/powerpoint/2010/main" xmlns="" val="3017710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nl-NL" smtClean="0"/>
              <a:t>Resultaten</a:t>
            </a:r>
            <a:endParaRPr lang="nl-NL" dirty="0"/>
          </a:p>
        </p:txBody>
      </p:sp>
    </p:spTree>
    <p:extLst>
      <p:ext uri="{BB962C8B-B14F-4D97-AF65-F5344CB8AC3E}">
        <p14:creationId xmlns:p14="http://schemas.microsoft.com/office/powerpoint/2010/main" xmlns="" val="343725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pPr lvl="1"/>
            <a:r>
              <a:rPr lang="nl-NL" sz="3000" dirty="0">
                <a:latin typeface="+mn-lt"/>
              </a:rPr>
              <a:t>2</a:t>
            </a:r>
            <a:r>
              <a:rPr lang="nl-NL" sz="3000" dirty="0" smtClean="0">
                <a:latin typeface="+mn-lt"/>
              </a:rPr>
              <a:t>.1 Bekendheid </a:t>
            </a:r>
            <a:r>
              <a:rPr lang="nl-NL" sz="3000" dirty="0" err="1" smtClean="0">
                <a:latin typeface="+mn-lt"/>
              </a:rPr>
              <a:t>superfoods</a:t>
            </a:r>
            <a:endParaRPr lang="nl-NL" sz="3000" dirty="0" smtClean="0">
              <a:latin typeface="+mn-lt"/>
            </a:endParaRPr>
          </a:p>
        </p:txBody>
      </p:sp>
      <p:grpSp>
        <p:nvGrpSpPr>
          <p:cNvPr id="9" name="Group 8"/>
          <p:cNvGrpSpPr/>
          <p:nvPr/>
        </p:nvGrpSpPr>
        <p:grpSpPr>
          <a:xfrm>
            <a:off x="5583479" y="4446289"/>
            <a:ext cx="3016995" cy="2016224"/>
            <a:chOff x="2779962" y="1526854"/>
            <a:chExt cx="3734515" cy="2495735"/>
          </a:xfrm>
        </p:grpSpPr>
        <p:sp>
          <p:nvSpPr>
            <p:cNvPr id="3" name="AutoShape 1"/>
            <p:cNvSpPr>
              <a:spLocks/>
            </p:cNvSpPr>
            <p:nvPr/>
          </p:nvSpPr>
          <p:spPr bwMode="auto">
            <a:xfrm>
              <a:off x="4346027" y="1526854"/>
              <a:ext cx="743097" cy="577821"/>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200" dirty="0" smtClean="0">
                  <a:solidFill>
                    <a:srgbClr val="FFFFFF"/>
                  </a:solidFill>
                </a:rPr>
                <a:t>?</a:t>
              </a:r>
              <a:endParaRPr lang="en-US" sz="2200" dirty="0">
                <a:solidFill>
                  <a:srgbClr val="FFFFFF"/>
                </a:solidFill>
              </a:endParaRPr>
            </a:p>
          </p:txBody>
        </p:sp>
        <p:sp>
          <p:nvSpPr>
            <p:cNvPr id="4" name="AutoShape 1"/>
            <p:cNvSpPr>
              <a:spLocks/>
            </p:cNvSpPr>
            <p:nvPr/>
          </p:nvSpPr>
          <p:spPr bwMode="auto">
            <a:xfrm flipH="1">
              <a:off x="2779962" y="2557586"/>
              <a:ext cx="687331" cy="534458"/>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dirty="0" smtClean="0">
                  <a:solidFill>
                    <a:srgbClr val="FFFFFF"/>
                  </a:solidFill>
                </a:rPr>
                <a:t>?</a:t>
              </a:r>
              <a:endParaRPr lang="en-US" dirty="0">
                <a:solidFill>
                  <a:srgbClr val="FFFFFF"/>
                </a:solidFill>
              </a:endParaRPr>
            </a:p>
          </p:txBody>
        </p:sp>
        <p:sp>
          <p:nvSpPr>
            <p:cNvPr id="5" name="AutoShape 1"/>
            <p:cNvSpPr>
              <a:spLocks/>
            </p:cNvSpPr>
            <p:nvPr/>
          </p:nvSpPr>
          <p:spPr bwMode="auto">
            <a:xfrm>
              <a:off x="5687076" y="2597173"/>
              <a:ext cx="827401" cy="643375"/>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600" dirty="0" smtClean="0">
                  <a:solidFill>
                    <a:srgbClr val="FFFFFF"/>
                  </a:solidFill>
                </a:rPr>
                <a:t>?</a:t>
              </a:r>
              <a:endParaRPr lang="en-US" sz="2600" dirty="0">
                <a:solidFill>
                  <a:srgbClr val="FFFFFF"/>
                </a:solidFill>
              </a:endParaRPr>
            </a:p>
          </p:txBody>
        </p:sp>
        <p:sp>
          <p:nvSpPr>
            <p:cNvPr id="6" name="AutoShape 1"/>
            <p:cNvSpPr>
              <a:spLocks/>
            </p:cNvSpPr>
            <p:nvPr/>
          </p:nvSpPr>
          <p:spPr bwMode="auto">
            <a:xfrm>
              <a:off x="5089124" y="2162146"/>
              <a:ext cx="466646" cy="362857"/>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1400" dirty="0" smtClean="0">
                  <a:solidFill>
                    <a:srgbClr val="FFFFFF"/>
                  </a:solidFill>
                </a:rPr>
                <a:t>?</a:t>
              </a:r>
              <a:endParaRPr lang="en-US" sz="1400" dirty="0">
                <a:solidFill>
                  <a:srgbClr val="FFFFFF"/>
                </a:solidFill>
              </a:endParaRPr>
            </a:p>
          </p:txBody>
        </p:sp>
        <p:sp>
          <p:nvSpPr>
            <p:cNvPr id="7" name="AutoShape 1"/>
            <p:cNvSpPr>
              <a:spLocks/>
            </p:cNvSpPr>
            <p:nvPr/>
          </p:nvSpPr>
          <p:spPr bwMode="auto">
            <a:xfrm flipH="1">
              <a:off x="2779962" y="1642308"/>
              <a:ext cx="949211" cy="738094"/>
            </a:xfrm>
            <a:custGeom>
              <a:avLst/>
              <a:gdLst/>
              <a:ahLst/>
              <a:cxnLst/>
              <a:rect l="0" t="0" r="r" b="b"/>
              <a:pathLst>
                <a:path w="21600" h="21600">
                  <a:moveTo>
                    <a:pt x="10801" y="0"/>
                  </a:moveTo>
                  <a:cubicBezTo>
                    <a:pt x="4836" y="0"/>
                    <a:pt x="0" y="4829"/>
                    <a:pt x="0" y="10787"/>
                  </a:cubicBezTo>
                  <a:cubicBezTo>
                    <a:pt x="0" y="13108"/>
                    <a:pt x="744" y="15263"/>
                    <a:pt x="1998" y="17025"/>
                  </a:cubicBezTo>
                  <a:lnTo>
                    <a:pt x="880" y="21600"/>
                  </a:lnTo>
                  <a:lnTo>
                    <a:pt x="5786" y="20338"/>
                  </a:lnTo>
                  <a:cubicBezTo>
                    <a:pt x="7284" y="21121"/>
                    <a:pt x="8989" y="21574"/>
                    <a:pt x="10801" y="21574"/>
                  </a:cubicBezTo>
                  <a:cubicBezTo>
                    <a:pt x="16768" y="21574"/>
                    <a:pt x="21600" y="16744"/>
                    <a:pt x="21600" y="10787"/>
                  </a:cubicBezTo>
                  <a:cubicBezTo>
                    <a:pt x="21600" y="4829"/>
                    <a:pt x="16768" y="0"/>
                    <a:pt x="10801" y="0"/>
                  </a:cubicBezTo>
                </a:path>
              </a:pathLst>
            </a:custGeom>
            <a:solidFill>
              <a:schemeClr val="accent2"/>
            </a:solidFill>
            <a:ln>
              <a:noFill/>
            </a:ln>
          </p:spPr>
          <p:txBody>
            <a:bodyPr lIns="0" tIns="0" rIns="0" bIns="0" anchor="ctr" anchorCtr="0"/>
            <a:lstStyle/>
            <a:p>
              <a:pPr algn="ctr"/>
              <a:r>
                <a:rPr lang="en-US" sz="2800" dirty="0" smtClean="0">
                  <a:solidFill>
                    <a:srgbClr val="FFFFFF"/>
                  </a:solidFill>
                </a:rPr>
                <a:t>?</a:t>
              </a:r>
              <a:endParaRPr lang="en-US" sz="2800" dirty="0">
                <a:solidFill>
                  <a:srgbClr val="FFFFFF"/>
                </a:solidFill>
              </a:endParaRPr>
            </a:p>
          </p:txBody>
        </p:sp>
        <p:sp>
          <p:nvSpPr>
            <p:cNvPr id="8" name="AutoShape 1"/>
            <p:cNvSpPr>
              <a:spLocks/>
            </p:cNvSpPr>
            <p:nvPr/>
          </p:nvSpPr>
          <p:spPr bwMode="auto">
            <a:xfrm>
              <a:off x="3611745" y="2220129"/>
              <a:ext cx="1953156" cy="1802460"/>
            </a:xfrm>
            <a:custGeom>
              <a:avLst/>
              <a:gdLst/>
              <a:ahLst/>
              <a:cxnLst/>
              <a:rect l="0" t="0" r="r" b="b"/>
              <a:pathLst>
                <a:path w="20865" h="21576">
                  <a:moveTo>
                    <a:pt x="18330" y="6648"/>
                  </a:moveTo>
                  <a:cubicBezTo>
                    <a:pt x="18366" y="6648"/>
                    <a:pt x="18403" y="6649"/>
                    <a:pt x="18439" y="6650"/>
                  </a:cubicBezTo>
                  <a:cubicBezTo>
                    <a:pt x="18439" y="6650"/>
                    <a:pt x="18449" y="6649"/>
                    <a:pt x="18466" y="6649"/>
                  </a:cubicBezTo>
                  <a:cubicBezTo>
                    <a:pt x="18693" y="6649"/>
                    <a:pt x="20341" y="6728"/>
                    <a:pt x="20366" y="9023"/>
                  </a:cubicBezTo>
                  <a:cubicBezTo>
                    <a:pt x="20366" y="9023"/>
                    <a:pt x="20448" y="10203"/>
                    <a:pt x="19902" y="10585"/>
                  </a:cubicBezTo>
                  <a:cubicBezTo>
                    <a:pt x="19902" y="10585"/>
                    <a:pt x="19451" y="11044"/>
                    <a:pt x="19464" y="11627"/>
                  </a:cubicBezTo>
                  <a:cubicBezTo>
                    <a:pt x="19464" y="11627"/>
                    <a:pt x="19376" y="12258"/>
                    <a:pt x="19921" y="12258"/>
                  </a:cubicBezTo>
                  <a:cubicBezTo>
                    <a:pt x="19945" y="12258"/>
                    <a:pt x="19971" y="12257"/>
                    <a:pt x="19997" y="12254"/>
                  </a:cubicBezTo>
                  <a:cubicBezTo>
                    <a:pt x="19997" y="12254"/>
                    <a:pt x="20311" y="12331"/>
                    <a:pt x="19929" y="12866"/>
                  </a:cubicBezTo>
                  <a:cubicBezTo>
                    <a:pt x="19929" y="12866"/>
                    <a:pt x="19464" y="13663"/>
                    <a:pt x="18822" y="13678"/>
                  </a:cubicBezTo>
                  <a:cubicBezTo>
                    <a:pt x="18822" y="13678"/>
                    <a:pt x="18354" y="13601"/>
                    <a:pt x="17962" y="13343"/>
                  </a:cubicBezTo>
                  <a:cubicBezTo>
                    <a:pt x="17898" y="13469"/>
                    <a:pt x="17827" y="13591"/>
                    <a:pt x="17753" y="13708"/>
                  </a:cubicBezTo>
                  <a:cubicBezTo>
                    <a:pt x="17089" y="14827"/>
                    <a:pt x="15955" y="15564"/>
                    <a:pt x="14667" y="15564"/>
                  </a:cubicBezTo>
                  <a:cubicBezTo>
                    <a:pt x="12620" y="15564"/>
                    <a:pt x="10961" y="13706"/>
                    <a:pt x="10961" y="11413"/>
                  </a:cubicBezTo>
                  <a:cubicBezTo>
                    <a:pt x="10961" y="9119"/>
                    <a:pt x="12620" y="7261"/>
                    <a:pt x="14667" y="7261"/>
                  </a:cubicBezTo>
                  <a:cubicBezTo>
                    <a:pt x="15090" y="7261"/>
                    <a:pt x="15493" y="7344"/>
                    <a:pt x="15871" y="7490"/>
                  </a:cubicBezTo>
                  <a:cubicBezTo>
                    <a:pt x="16127" y="7580"/>
                    <a:pt x="16370" y="7698"/>
                    <a:pt x="16598" y="7846"/>
                  </a:cubicBezTo>
                  <a:cubicBezTo>
                    <a:pt x="16798" y="7347"/>
                    <a:pt x="17266" y="6648"/>
                    <a:pt x="18330" y="6648"/>
                  </a:cubicBezTo>
                  <a:moveTo>
                    <a:pt x="20580" y="21575"/>
                  </a:moveTo>
                  <a:cubicBezTo>
                    <a:pt x="20580" y="21575"/>
                    <a:pt x="20865" y="21600"/>
                    <a:pt x="20865" y="21325"/>
                  </a:cubicBezTo>
                  <a:cubicBezTo>
                    <a:pt x="20865" y="19942"/>
                    <a:pt x="20191" y="17093"/>
                    <a:pt x="18269" y="15618"/>
                  </a:cubicBezTo>
                  <a:cubicBezTo>
                    <a:pt x="18006" y="15417"/>
                    <a:pt x="17838" y="15538"/>
                    <a:pt x="17655" y="15699"/>
                  </a:cubicBezTo>
                  <a:cubicBezTo>
                    <a:pt x="16831" y="16423"/>
                    <a:pt x="15795" y="16857"/>
                    <a:pt x="14667" y="16857"/>
                  </a:cubicBezTo>
                  <a:cubicBezTo>
                    <a:pt x="13538" y="16857"/>
                    <a:pt x="12502" y="16423"/>
                    <a:pt x="11678" y="15699"/>
                  </a:cubicBezTo>
                  <a:cubicBezTo>
                    <a:pt x="11495" y="15538"/>
                    <a:pt x="11327" y="15417"/>
                    <a:pt x="11064" y="15618"/>
                  </a:cubicBezTo>
                  <a:cubicBezTo>
                    <a:pt x="9142" y="17093"/>
                    <a:pt x="8468" y="19942"/>
                    <a:pt x="8468" y="21325"/>
                  </a:cubicBezTo>
                  <a:cubicBezTo>
                    <a:pt x="8468" y="21600"/>
                    <a:pt x="8753" y="21575"/>
                    <a:pt x="8753" y="21575"/>
                  </a:cubicBezTo>
                  <a:cubicBezTo>
                    <a:pt x="8753" y="21575"/>
                    <a:pt x="20580" y="21575"/>
                    <a:pt x="20580" y="21575"/>
                  </a:cubicBezTo>
                  <a:close/>
                  <a:moveTo>
                    <a:pt x="4238" y="3048"/>
                  </a:moveTo>
                  <a:cubicBezTo>
                    <a:pt x="3568" y="3048"/>
                    <a:pt x="3028" y="2935"/>
                    <a:pt x="2777" y="2874"/>
                  </a:cubicBezTo>
                  <a:cubicBezTo>
                    <a:pt x="3301" y="1202"/>
                    <a:pt x="4719" y="0"/>
                    <a:pt x="6392" y="0"/>
                  </a:cubicBezTo>
                  <a:cubicBezTo>
                    <a:pt x="8527" y="0"/>
                    <a:pt x="9886" y="1571"/>
                    <a:pt x="10175" y="3622"/>
                  </a:cubicBezTo>
                  <a:cubicBezTo>
                    <a:pt x="8657" y="2994"/>
                    <a:pt x="8171" y="1768"/>
                    <a:pt x="7997" y="1425"/>
                  </a:cubicBezTo>
                  <a:cubicBezTo>
                    <a:pt x="7982" y="1398"/>
                    <a:pt x="7965" y="1389"/>
                    <a:pt x="7950" y="1389"/>
                  </a:cubicBezTo>
                  <a:cubicBezTo>
                    <a:pt x="7919" y="1389"/>
                    <a:pt x="7891" y="1425"/>
                    <a:pt x="7891" y="1425"/>
                  </a:cubicBezTo>
                  <a:lnTo>
                    <a:pt x="7889" y="1424"/>
                  </a:lnTo>
                  <a:cubicBezTo>
                    <a:pt x="6786" y="2746"/>
                    <a:pt x="5336" y="3048"/>
                    <a:pt x="4238" y="3048"/>
                  </a:cubicBezTo>
                  <a:close/>
                  <a:moveTo>
                    <a:pt x="7783" y="2808"/>
                  </a:moveTo>
                  <a:cubicBezTo>
                    <a:pt x="6381" y="4505"/>
                    <a:pt x="3397" y="4236"/>
                    <a:pt x="2579" y="3844"/>
                  </a:cubicBezTo>
                  <a:cubicBezTo>
                    <a:pt x="2566" y="3993"/>
                    <a:pt x="2557" y="4142"/>
                    <a:pt x="2557" y="4295"/>
                  </a:cubicBezTo>
                  <a:cubicBezTo>
                    <a:pt x="2557" y="6667"/>
                    <a:pt x="4274" y="8590"/>
                    <a:pt x="6392" y="8590"/>
                  </a:cubicBezTo>
                  <a:cubicBezTo>
                    <a:pt x="8423" y="8590"/>
                    <a:pt x="10081" y="6819"/>
                    <a:pt x="10213" y="4580"/>
                  </a:cubicBezTo>
                  <a:cubicBezTo>
                    <a:pt x="8711" y="4128"/>
                    <a:pt x="8033" y="3057"/>
                    <a:pt x="7862" y="2808"/>
                  </a:cubicBezTo>
                  <a:cubicBezTo>
                    <a:pt x="7851" y="2792"/>
                    <a:pt x="7838" y="2786"/>
                    <a:pt x="7827" y="2786"/>
                  </a:cubicBezTo>
                  <a:cubicBezTo>
                    <a:pt x="7805" y="2786"/>
                    <a:pt x="7786" y="2808"/>
                    <a:pt x="7786" y="2808"/>
                  </a:cubicBezTo>
                  <a:cubicBezTo>
                    <a:pt x="7786" y="2808"/>
                    <a:pt x="7783" y="2808"/>
                    <a:pt x="7783" y="2808"/>
                  </a:cubicBezTo>
                  <a:close/>
                  <a:moveTo>
                    <a:pt x="9806" y="11413"/>
                  </a:moveTo>
                  <a:cubicBezTo>
                    <a:pt x="9806" y="10343"/>
                    <a:pt x="10086" y="9348"/>
                    <a:pt x="10561" y="8506"/>
                  </a:cubicBezTo>
                  <a:cubicBezTo>
                    <a:pt x="10459" y="8478"/>
                    <a:pt x="10352" y="8453"/>
                    <a:pt x="10240" y="8434"/>
                  </a:cubicBezTo>
                  <a:cubicBezTo>
                    <a:pt x="9803" y="8361"/>
                    <a:pt x="9746" y="8446"/>
                    <a:pt x="9434" y="8717"/>
                  </a:cubicBezTo>
                  <a:cubicBezTo>
                    <a:pt x="8592" y="9446"/>
                    <a:pt x="7538" y="9883"/>
                    <a:pt x="6392" y="9883"/>
                  </a:cubicBezTo>
                  <a:cubicBezTo>
                    <a:pt x="5245" y="9883"/>
                    <a:pt x="4192" y="9446"/>
                    <a:pt x="3350" y="8717"/>
                  </a:cubicBezTo>
                  <a:cubicBezTo>
                    <a:pt x="3037" y="8446"/>
                    <a:pt x="2980" y="8361"/>
                    <a:pt x="2544" y="8434"/>
                  </a:cubicBezTo>
                  <a:cubicBezTo>
                    <a:pt x="-735" y="8984"/>
                    <a:pt x="48" y="13750"/>
                    <a:pt x="165" y="14368"/>
                  </a:cubicBezTo>
                  <a:cubicBezTo>
                    <a:pt x="178" y="14519"/>
                    <a:pt x="256" y="14559"/>
                    <a:pt x="445" y="14559"/>
                  </a:cubicBezTo>
                  <a:lnTo>
                    <a:pt x="10704" y="14559"/>
                  </a:lnTo>
                  <a:cubicBezTo>
                    <a:pt x="10141" y="13670"/>
                    <a:pt x="9806" y="12587"/>
                    <a:pt x="9806" y="11413"/>
                  </a:cubicBezTo>
                  <a:close/>
                  <a:moveTo>
                    <a:pt x="9806" y="11413"/>
                  </a:moveTo>
                </a:path>
              </a:pathLst>
            </a:custGeom>
            <a:solidFill>
              <a:srgbClr val="717171"/>
            </a:solidFill>
            <a:ln>
              <a:noFill/>
            </a:ln>
          </p:spPr>
          <p:txBody>
            <a:bodyPr lIns="0" tIns="0" rIns="0" bIns="0"/>
            <a:lstStyle/>
            <a:p>
              <a:endParaRPr lang="en-US">
                <a:solidFill>
                  <a:srgbClr val="595959"/>
                </a:solidFill>
              </a:endParaRPr>
            </a:p>
          </p:txBody>
        </p:sp>
      </p:grpSp>
    </p:spTree>
    <p:extLst>
      <p:ext uri="{BB962C8B-B14F-4D97-AF65-F5344CB8AC3E}">
        <p14:creationId xmlns:p14="http://schemas.microsoft.com/office/powerpoint/2010/main" xmlns="" val="2677821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2205435"/>
            <a:ext cx="8064500" cy="38158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bwMode="gray">
          <a:xfrm>
            <a:off x="323528" y="1413446"/>
            <a:ext cx="8280920"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Bekendheid met begrip ‘</a:t>
            </a:r>
            <a:r>
              <a:rPr lang="nl-NL" sz="1100" b="1" dirty="0" err="1" smtClean="0"/>
              <a:t>superfoods</a:t>
            </a:r>
            <a:r>
              <a:rPr lang="nl-NL" sz="1100" b="1" dirty="0" smtClean="0"/>
              <a:t>’ - </a:t>
            </a:r>
            <a:r>
              <a:rPr lang="nl-NL" sz="1100" b="1" dirty="0" err="1" smtClean="0"/>
              <a:t>ongeholpen</a:t>
            </a:r>
            <a:r>
              <a:rPr lang="nl-NL" sz="1100" dirty="0" smtClean="0"/>
              <a:t> </a:t>
            </a:r>
            <a:r>
              <a:rPr lang="nl-NL" sz="1000" dirty="0" smtClean="0"/>
              <a:t>(vraag 1: </a:t>
            </a:r>
            <a:r>
              <a:rPr lang="nl-NL" sz="1000" dirty="0"/>
              <a:t>In hoeverre bent u bekend met het begrip </a:t>
            </a:r>
            <a:r>
              <a:rPr lang="nl-NL" sz="1000" dirty="0" err="1" smtClean="0"/>
              <a:t>superfoods</a:t>
            </a:r>
            <a:r>
              <a:rPr lang="nl-NL" sz="1000" dirty="0" smtClean="0"/>
              <a:t>?)</a:t>
            </a:r>
            <a:r>
              <a:rPr lang="nl-NL" sz="1100" dirty="0" smtClean="0"/>
              <a:t/>
            </a:r>
            <a:br>
              <a:rPr lang="nl-NL" sz="1100" dirty="0" smtClean="0"/>
            </a:br>
            <a:r>
              <a:rPr lang="nl-NL" sz="900" dirty="0" smtClean="0"/>
              <a:t>Nederlandse consumenten 18+ (in %, n=1000)</a:t>
            </a:r>
            <a:endParaRPr lang="nl-NL" sz="900" dirty="0"/>
          </a:p>
        </p:txBody>
      </p:sp>
      <p:sp>
        <p:nvSpPr>
          <p:cNvPr id="4" name="Title 3"/>
          <p:cNvSpPr>
            <a:spLocks noGrp="1"/>
          </p:cNvSpPr>
          <p:nvPr>
            <p:ph type="title"/>
          </p:nvPr>
        </p:nvSpPr>
        <p:spPr>
          <a:xfrm>
            <a:off x="319237" y="404663"/>
            <a:ext cx="6413003" cy="1008783"/>
          </a:xfrm>
        </p:spPr>
        <p:txBody>
          <a:bodyPr/>
          <a:lstStyle/>
          <a:p>
            <a:r>
              <a:rPr lang="nl-NL" dirty="0"/>
              <a:t>6</a:t>
            </a:r>
            <a:r>
              <a:rPr lang="nl-NL" dirty="0" smtClean="0"/>
              <a:t> op de 10 Nederlanders heeft (spontaan) nog nooit van het begrip ‘</a:t>
            </a:r>
            <a:r>
              <a:rPr lang="nl-NL" dirty="0" err="1" smtClean="0"/>
              <a:t>superfoods</a:t>
            </a:r>
            <a:r>
              <a:rPr lang="nl-NL" dirty="0" smtClean="0"/>
              <a:t>’ gehoord. Een kwart kent het begrip maar weet niet wat het inhoudt. Ongeveer 1 op de 6 is er wel bekend mee, vooral dertigers.</a:t>
            </a:r>
            <a:endParaRPr lang="nl-NL" dirty="0">
              <a:solidFill>
                <a:srgbClr val="FF0000"/>
              </a:solidFill>
            </a:endParaRPr>
          </a:p>
        </p:txBody>
      </p:sp>
    </p:spTree>
    <p:extLst>
      <p:ext uri="{BB962C8B-B14F-4D97-AF65-F5344CB8AC3E}">
        <p14:creationId xmlns:p14="http://schemas.microsoft.com/office/powerpoint/2010/main" xmlns="" val="2950770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Producten </a:t>
            </a:r>
            <a:r>
              <a:rPr lang="nl-NL" dirty="0" smtClean="0"/>
              <a:t>of (</a:t>
            </a:r>
            <a:r>
              <a:rPr lang="nl-NL" dirty="0" err="1" smtClean="0"/>
              <a:t>voedings</a:t>
            </a:r>
            <a:r>
              <a:rPr lang="nl-NL" dirty="0" smtClean="0"/>
              <a:t>)stoffen waaraan </a:t>
            </a:r>
            <a:r>
              <a:rPr lang="nl-NL" dirty="0"/>
              <a:t>men denkt </a:t>
            </a:r>
            <a:r>
              <a:rPr lang="nl-NL" dirty="0" smtClean="0"/>
              <a:t>bij het begrip ‘</a:t>
            </a:r>
            <a:r>
              <a:rPr lang="nl-NL" dirty="0" err="1" smtClean="0"/>
              <a:t>superfoods</a:t>
            </a:r>
            <a:r>
              <a:rPr lang="nl-NL" dirty="0" smtClean="0"/>
              <a:t>’</a:t>
            </a:r>
            <a:endParaRPr lang="nl-NL" dirty="0"/>
          </a:p>
        </p:txBody>
      </p:sp>
      <p:pic>
        <p:nvPicPr>
          <p:cNvPr id="9" name="Content Placeholder 8"/>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2827081" y="1412131"/>
            <a:ext cx="4481223" cy="5329237"/>
          </a:xfrm>
        </p:spPr>
      </p:pic>
      <p:sp>
        <p:nvSpPr>
          <p:cNvPr id="5" name="Title 1"/>
          <p:cNvSpPr txBox="1">
            <a:spLocks/>
          </p:cNvSpPr>
          <p:nvPr/>
        </p:nvSpPr>
        <p:spPr bwMode="gray">
          <a:xfrm>
            <a:off x="323528" y="909390"/>
            <a:ext cx="7056784"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nl-NL" sz="1100" b="1" dirty="0" smtClean="0"/>
              <a:t>Spontaan genoemd </a:t>
            </a:r>
            <a:r>
              <a:rPr lang="nl-NL" sz="1000" dirty="0" smtClean="0"/>
              <a:t>(vraag 2: </a:t>
            </a:r>
            <a:r>
              <a:rPr lang="nl-NL" sz="1000" dirty="0"/>
              <a:t>Wat zijn voor u ‘</a:t>
            </a:r>
            <a:r>
              <a:rPr lang="nl-NL" sz="1000" dirty="0" err="1"/>
              <a:t>superfoods</a:t>
            </a:r>
            <a:r>
              <a:rPr lang="nl-NL" sz="1000" dirty="0"/>
              <a:t>’? Aan welke producten of (</a:t>
            </a:r>
            <a:r>
              <a:rPr lang="nl-NL" sz="1000" dirty="0" err="1"/>
              <a:t>voedings</a:t>
            </a:r>
            <a:r>
              <a:rPr lang="nl-NL" sz="1000" dirty="0"/>
              <a:t>)stoffen denkt u</a:t>
            </a:r>
            <a:r>
              <a:rPr lang="nl-NL" sz="1000" dirty="0" smtClean="0"/>
              <a:t>?)</a:t>
            </a:r>
            <a:br>
              <a:rPr lang="nl-NL" sz="1000" dirty="0" smtClean="0"/>
            </a:br>
            <a:r>
              <a:rPr lang="nl-NL" sz="900" dirty="0" smtClean="0"/>
              <a:t>Nederlandse consumenten 18+ (n=1000)</a:t>
            </a:r>
            <a:endParaRPr lang="nl-NL" sz="900" dirty="0"/>
          </a:p>
        </p:txBody>
      </p:sp>
    </p:spTree>
    <p:extLst>
      <p:ext uri="{BB962C8B-B14F-4D97-AF65-F5344CB8AC3E}">
        <p14:creationId xmlns:p14="http://schemas.microsoft.com/office/powerpoint/2010/main" xmlns="" val="14254646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heme/theme1.xml><?xml version="1.0" encoding="utf-8"?>
<a:theme xmlns:a="http://schemas.openxmlformats.org/drawingml/2006/main" name="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1009</TotalTime>
  <Words>2140</Words>
  <Application>Microsoft Office PowerPoint</Application>
  <PresentationFormat>Diavoorstelling (4:3)</PresentationFormat>
  <Paragraphs>205</Paragraphs>
  <Slides>39</Slides>
  <Notes>10</Notes>
  <HiddenSlides>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blank</vt:lpstr>
      <vt:lpstr> Quickscan superfoods</vt:lpstr>
      <vt:lpstr>Inhoud</vt:lpstr>
      <vt:lpstr>Samenvatting</vt:lpstr>
      <vt:lpstr>Samenvatting (1) </vt:lpstr>
      <vt:lpstr>Samenvatting (2) </vt:lpstr>
      <vt:lpstr>Resultaten</vt:lpstr>
      <vt:lpstr>2.1 Bekendheid superfoods</vt:lpstr>
      <vt:lpstr>6 op de 10 Nederlanders heeft (spontaan) nog nooit van het begrip ‘superfoods’ gehoord. Een kwart kent het begrip maar weet niet wat het inhoudt. Ongeveer 1 op de 6 is er wel bekend mee, vooral dertigers.</vt:lpstr>
      <vt:lpstr>Producten of (voedings)stoffen waaraan men denkt bij het begrip ‘superfoods’</vt:lpstr>
      <vt:lpstr>Vooral groente, vitaminen, gezonde producten en fruit worden spontaan als superfoods genoemd. Specifieke superfoods worden door maximaal 5% genoemd. In totaal noemt 16% een of meer specifieke superfoods. </vt:lpstr>
      <vt:lpstr>Na het lezen van de omschrijving blijven vier op de tien Nederlanders onbekend met het begrip ‘superfoods’. Ongeveer 30% kent het alléén het begrip. Een andere 30% kent het begrip ook inhoudelijk. Met name de jongere consument is hiermee bekend. </vt:lpstr>
      <vt:lpstr>Tijdschriften, televisie en het internet zijn de voornaamste bronnen waardoor de Nederlandse consument bekend is geraakt met ‘superfoods’. </vt:lpstr>
      <vt:lpstr>2.2 Gebruik superfoods</vt:lpstr>
      <vt:lpstr>Ongeveer vier op de tien Nederlanders die bekend zijn met ‘superfoods’ hebben deze ook wel eens gekocht. Van de totale groep Nederlanders betreft dit 23%*.</vt:lpstr>
      <vt:lpstr>8% van degenen die nog nooit superfoods gekocht hebben staat (zeer) positief tegenover de aankoop ervan. Bijna een kwart wil helemaal geen superfoods kopen. </vt:lpstr>
      <vt:lpstr>De meest genoemde redenen om superfoods te (willen) kopen zijn het verbeteren van de weerstand, het zorgen voor een betere algehele gezondheid en vitaliteit. </vt:lpstr>
      <vt:lpstr>Voor degenen die al superfoods kopen zijn de smaak en de bevordering van de stoelgang relatief belangrijkere redenen. Niet-kopers zouden relatief vaker tekorten willen aanvullen en hart- en vaatziekten en kanker willen voorkomen.</vt:lpstr>
      <vt:lpstr>Een kwart van de Nederlanders die superfoods (willen) kopen vinden een betere algehele gezondheid de belangrijkste reden hiervoor. </vt:lpstr>
      <vt:lpstr>Degenen die superfoods consumeren, eten vooral bessen en zaden. </vt:lpstr>
      <vt:lpstr>Belangrijkste redenen voor consumptie superfoods Nederlandse consumenten 18+ die bepaalde superfoods eten</vt:lpstr>
      <vt:lpstr>Van degenen die superfoods eten, doet één op de vijf dit dagelijks. De helft doet dit eens per week of minder vaak. Dit is 11% van de totale bevolking. </vt:lpstr>
      <vt:lpstr>De meeste Nederlanders geven aan gezond te eten zonder superfoods, vooral 50-plussers. Onder dertigers zijn de meeste consumenten die aangeven deels gezond te eten. </vt:lpstr>
      <vt:lpstr>2.3 Overtuiging superfoods</vt:lpstr>
      <vt:lpstr>Ongeveer één op de vijf Nederlanders is overtuigd van het bestaan van superfoods. Hoe ouder de consument, hoe sceptischer. </vt:lpstr>
      <vt:lpstr>Zo’n 60 tot 70% van de gebruikers vindt dat de verwachtingen door superfoods (deels) worden waargemaakt. Dit geldt in meerdere mate voor zaden en quinoa. </vt:lpstr>
      <vt:lpstr>Negen op de tien Nederlanders vinden dat superfoods niet echt nodig zijn naast de dagelijkse voeding. Consumenten tot 40 jaar zijn wel wat meer overtuigd. </vt:lpstr>
      <vt:lpstr>Een kwart van de Nederlanders staat positief tegenover superfoods. 1 op de 20 zou superfoods zeer zeker aanbevelen. </vt:lpstr>
      <vt:lpstr>Onder de Nederlanders tot 40 jaar zijn de meeste personen die hun mate van aanbeveling met een 7 of hoger scoren. </vt:lpstr>
      <vt:lpstr>Ongeveer een derde van degenen die wel eens van superfoods gehoord hebben staat positief tegenover het aanbevelen van superfoods. 6% geeft aan echt ‘fan’ te zijn van deze producten, vooral personen tot 30 jaar. </vt:lpstr>
      <vt:lpstr>In vergelijking met de totale populatie zijn degenen die bekend zijn met superfoods positiever in hun mate van aanbeveling. Dit geldt vooral voor de 18 tot 29-jarigen.</vt:lpstr>
      <vt:lpstr>Onderzoeksverantwoording</vt:lpstr>
      <vt:lpstr>Onderzoeksverantwoording</vt:lpstr>
      <vt:lpstr>Achtergrond en doelstelling</vt:lpstr>
      <vt:lpstr>Onderzoeksmethode</vt:lpstr>
      <vt:lpstr>Steekproef</vt:lpstr>
      <vt:lpstr>Vragenlijst</vt:lpstr>
      <vt:lpstr>Rapportage</vt:lpstr>
      <vt:lpstr>Contactgegevens</vt:lpstr>
      <vt:lpstr>Vragen of opmerkingen?</vt:lpstr>
    </vt:vector>
  </TitlesOfParts>
  <Company>GfK Panel Services Benelux bv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[Subtitle of presentation]</dc:subject>
  <dc:creator>Jolanda van Oirschot</dc:creator>
  <dc:description>Optimized for MS PowerPoint 2010 (optionally can be used under MS PowerPoint 2007).</dc:description>
  <cp:lastModifiedBy>Thea</cp:lastModifiedBy>
  <cp:revision>90</cp:revision>
  <cp:lastPrinted>2011-10-06T07:51:46Z</cp:lastPrinted>
  <dcterms:created xsi:type="dcterms:W3CDTF">2014-01-02T13:18:56Z</dcterms:created>
  <dcterms:modified xsi:type="dcterms:W3CDTF">2014-06-23T19:07:16Z</dcterms:modified>
</cp:coreProperties>
</file>